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80943-D32F-47B4-97C6-52F2F2097E61}" type="datetimeFigureOut">
              <a:rPr lang="ru-RU" smtClean="0"/>
              <a:t>08.01.2026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014E7-34E8-48FB-B37A-26B21799281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1500010348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1500010348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kaz/docs/V2000021579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2060848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400" b="1" dirty="0" err="1"/>
              <a:t>Б</a:t>
            </a:r>
            <a:r>
              <a:rPr lang="ru-RU" sz="2400" b="1" dirty="0" err="1" smtClean="0"/>
              <a:t>ілім</a:t>
            </a:r>
            <a:r>
              <a:rPr lang="ru-RU" sz="2400" b="1" dirty="0" smtClean="0"/>
              <a:t> </a:t>
            </a:r>
            <a:r>
              <a:rPr lang="ru-RU" sz="2400" b="1" dirty="0" err="1"/>
              <a:t>алушылардың үлгеріміне </a:t>
            </a:r>
            <a:r>
              <a:rPr lang="ru-RU" sz="2400" b="1" dirty="0" err="1" smtClean="0"/>
              <a:t>        ағымдағы </a:t>
            </a:r>
            <a:r>
              <a:rPr lang="ru-RU" sz="2400" b="1" dirty="0" err="1"/>
              <a:t>бақылауды, оларды</a:t>
            </a:r>
            <a:r>
              <a:rPr lang="ru-RU" sz="2400" b="1" dirty="0"/>
              <a:t> </a:t>
            </a:r>
            <a:r>
              <a:rPr lang="ru-RU" sz="2400" b="1" dirty="0" err="1"/>
              <a:t>аралық және қорытынды </a:t>
            </a:r>
            <a:r>
              <a:rPr lang="ru-RU" sz="2400" b="1" dirty="0" err="1" smtClean="0"/>
              <a:t>аттестаттауды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өткізу бойынша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нұсқаулық</a:t>
            </a:r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95936" y="5589240"/>
            <a:ext cx="4826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Дайындаған: ДОІЖ орынбасары Каренова А.С</a:t>
            </a:r>
            <a:endParaRPr lang="ru-RU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564784" y="145759"/>
            <a:ext cx="401443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"Ақмола облысы білім басқармасының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Бұланды ауданы бойынша білім бөлімі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Макинск қаласының мектеп-лицейі" КММ</a:t>
            </a: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692696"/>
            <a:ext cx="64087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48. 5 – </a:t>
            </a:r>
            <a:r>
              <a:rPr lang="ru-RU" dirty="0" smtClean="0"/>
              <a:t>9-сыныптардағы </a:t>
            </a:r>
            <a:r>
              <a:rPr lang="ru-RU" dirty="0" err="1"/>
              <a:t>оқу кезеңінде барлық пәндер бойынша</a:t>
            </a:r>
            <a:r>
              <a:rPr lang="ru-RU" dirty="0"/>
              <a:t> </a:t>
            </a:r>
            <a:r>
              <a:rPr lang="ru-RU" dirty="0" err="1"/>
              <a:t>жылдық және қорытынды бағалары </a:t>
            </a:r>
            <a:r>
              <a:rPr lang="ru-RU" dirty="0"/>
              <a:t>"5" </a:t>
            </a:r>
            <a:r>
              <a:rPr lang="ru-RU" dirty="0" err="1"/>
              <a:t>болған </a:t>
            </a:r>
            <a:r>
              <a:rPr lang="ru-RU" dirty="0"/>
              <a:t>9 (10)-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алушыларына</a:t>
            </a:r>
            <a:r>
              <a:rPr lang="ru-RU" dirty="0"/>
              <a:t> № 39 </a:t>
            </a:r>
            <a:r>
              <a:rPr lang="ru-RU" dirty="0" err="1">
                <a:hlinkClick r:id="rId2"/>
              </a:rPr>
              <a:t>бұйрықпен</a:t>
            </a:r>
            <a:r>
              <a:rPr lang="ru-RU" dirty="0"/>
              <a:t> </a:t>
            </a:r>
            <a:r>
              <a:rPr lang="ru-RU" dirty="0" err="1"/>
              <a:t>бекітілген</a:t>
            </a:r>
            <a:r>
              <a:rPr lang="ru-RU" dirty="0"/>
              <a:t> </a:t>
            </a:r>
            <a:r>
              <a:rPr lang="ru-RU" dirty="0" err="1"/>
              <a:t>нысанға сәйкес </a:t>
            </a:r>
            <a:r>
              <a:rPr lang="ru-RU" dirty="0" err="1">
                <a:solidFill>
                  <a:srgbClr val="FF0000"/>
                </a:solidFill>
              </a:rPr>
              <a:t>негізгі</a:t>
            </a:r>
            <a:r>
              <a:rPr lang="ru-RU" dirty="0">
                <a:solidFill>
                  <a:srgbClr val="FF0000"/>
                </a:solidFill>
              </a:rPr>
              <a:t> орта </a:t>
            </a:r>
            <a:r>
              <a:rPr lang="ru-RU" dirty="0" err="1">
                <a:solidFill>
                  <a:srgbClr val="FF0000"/>
                </a:solidFill>
              </a:rPr>
              <a:t>білім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туралы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үздік </a:t>
            </a:r>
            <a:r>
              <a:rPr lang="ru-RU" dirty="0">
                <a:solidFill>
                  <a:srgbClr val="FF0000"/>
                </a:solidFill>
              </a:rPr>
              <a:t>аттестат </a:t>
            </a:r>
            <a:r>
              <a:rPr lang="ru-RU" dirty="0" err="1">
                <a:solidFill>
                  <a:srgbClr val="FF0000"/>
                </a:solidFill>
              </a:rPr>
              <a:t>беріледі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     49. </a:t>
            </a:r>
            <a:r>
              <a:rPr lang="ru-RU" dirty="0" err="1"/>
              <a:t>Жалпы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аттестатқа қосымшаға енгізілетін</a:t>
            </a:r>
            <a:r>
              <a:rPr lang="ru-RU" dirty="0"/>
              <a:t> </a:t>
            </a:r>
            <a:r>
              <a:rPr lang="ru-RU" dirty="0" err="1"/>
              <a:t>пәндерден </a:t>
            </a:r>
            <a:r>
              <a:rPr lang="ru-RU" dirty="0"/>
              <a:t>"5" </a:t>
            </a:r>
            <a:r>
              <a:rPr lang="ru-RU" dirty="0" err="1"/>
              <a:t>болған және </a:t>
            </a:r>
            <a:r>
              <a:rPr lang="ru-RU" dirty="0"/>
              <a:t>10 (11) - 11 (12) </a:t>
            </a:r>
            <a:r>
              <a:rPr lang="ru-RU" dirty="0" err="1"/>
              <a:t>сыныптардағы оқу кезеңінде барлық пәндер бойынша</a:t>
            </a:r>
            <a:r>
              <a:rPr lang="ru-RU" dirty="0"/>
              <a:t> </a:t>
            </a:r>
            <a:r>
              <a:rPr lang="ru-RU" dirty="0" err="1"/>
              <a:t>жылдық</a:t>
            </a:r>
            <a:r>
              <a:rPr lang="ru-RU" dirty="0"/>
              <a:t>, </a:t>
            </a:r>
            <a:r>
              <a:rPr lang="ru-RU" dirty="0" err="1"/>
              <a:t>қорытынды бағалары </a:t>
            </a:r>
            <a:r>
              <a:rPr lang="ru-RU" dirty="0"/>
              <a:t>"5" </a:t>
            </a:r>
            <a:r>
              <a:rPr lang="ru-RU" dirty="0" err="1"/>
              <a:t>болған </a:t>
            </a:r>
            <a:r>
              <a:rPr lang="ru-RU" dirty="0"/>
              <a:t>11 (12) 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алушыларына</a:t>
            </a:r>
            <a:r>
              <a:rPr lang="ru-RU" dirty="0"/>
              <a:t> № 39 </a:t>
            </a:r>
            <a:r>
              <a:rPr lang="ru-RU" dirty="0" err="1"/>
              <a:t>бұйрықпен бекітілген</a:t>
            </a:r>
            <a:r>
              <a:rPr lang="ru-RU" dirty="0"/>
              <a:t> </a:t>
            </a:r>
            <a:r>
              <a:rPr lang="ru-RU" dirty="0" err="1"/>
              <a:t>нысанға сәйкес </a:t>
            </a:r>
            <a:r>
              <a:rPr lang="ru-RU" b="1" dirty="0" err="1">
                <a:solidFill>
                  <a:srgbClr val="FF0000"/>
                </a:solidFill>
              </a:rPr>
              <a:t>жалпы</a:t>
            </a:r>
            <a:r>
              <a:rPr lang="ru-RU" b="1" dirty="0">
                <a:solidFill>
                  <a:srgbClr val="FF0000"/>
                </a:solidFill>
              </a:rPr>
              <a:t> орта </a:t>
            </a:r>
            <a:r>
              <a:rPr lang="ru-RU" b="1" dirty="0" err="1">
                <a:solidFill>
                  <a:srgbClr val="FF0000"/>
                </a:solidFill>
              </a:rPr>
              <a:t>білім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туралы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үздік </a:t>
            </a:r>
            <a:r>
              <a:rPr lang="ru-RU" b="1" dirty="0">
                <a:solidFill>
                  <a:srgbClr val="FF0000"/>
                </a:solidFill>
              </a:rPr>
              <a:t>аттестат </a:t>
            </a:r>
            <a:r>
              <a:rPr lang="ru-RU" b="1" dirty="0" err="1">
                <a:solidFill>
                  <a:srgbClr val="FF0000"/>
                </a:solidFill>
              </a:rPr>
              <a:t>беріледі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889844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52. </a:t>
            </a:r>
            <a:r>
              <a:rPr lang="ru-RU" dirty="0" err="1"/>
              <a:t>Негізгі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үздік </a:t>
            </a:r>
            <a:r>
              <a:rPr lang="ru-RU" dirty="0"/>
              <a:t>аттестат </a:t>
            </a:r>
            <a:r>
              <a:rPr lang="ru-RU" dirty="0" err="1"/>
              <a:t>алған</a:t>
            </a:r>
            <a:r>
              <a:rPr lang="ru-RU" dirty="0"/>
              <a:t>, </a:t>
            </a:r>
            <a:r>
              <a:rPr lang="ru-RU" dirty="0" err="1"/>
              <a:t>негізгі</a:t>
            </a:r>
            <a:r>
              <a:rPr lang="ru-RU" dirty="0"/>
              <a:t>, </a:t>
            </a:r>
            <a:r>
              <a:rPr lang="ru-RU" dirty="0" err="1"/>
              <a:t>жалпы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бағдарламаларына немесе</a:t>
            </a:r>
            <a:r>
              <a:rPr lang="ru-RU" dirty="0"/>
              <a:t> "Назарбаев </a:t>
            </a:r>
            <a:r>
              <a:rPr lang="ru-RU" dirty="0" err="1"/>
              <a:t>Зияткерлік</a:t>
            </a:r>
            <a:r>
              <a:rPr lang="ru-RU" dirty="0"/>
              <a:t> </a:t>
            </a:r>
            <a:r>
              <a:rPr lang="ru-RU" dirty="0" err="1"/>
              <a:t>мектептері</a:t>
            </a:r>
            <a:r>
              <a:rPr lang="ru-RU" dirty="0"/>
              <a:t>" </a:t>
            </a:r>
            <a:r>
              <a:rPr lang="ru-RU" dirty="0" err="1"/>
              <a:t>дербес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ұйымының </a:t>
            </a:r>
            <a:r>
              <a:rPr lang="ru-RU" dirty="0"/>
              <a:t>(</a:t>
            </a:r>
            <a:r>
              <a:rPr lang="ru-RU" dirty="0" err="1"/>
              <a:t>бұдан әрі </a:t>
            </a:r>
            <a:r>
              <a:rPr lang="ru-RU" dirty="0"/>
              <a:t>– "НЗМ" ДББҰ)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бағдарламаларына сәйкес </a:t>
            </a:r>
            <a:r>
              <a:rPr lang="ru-RU" dirty="0"/>
              <a:t>5 (6) - 11 (12) </a:t>
            </a:r>
            <a:r>
              <a:rPr lang="ru-RU" dirty="0" err="1"/>
              <a:t>сыныптарда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алған кезеңінде барлық пәндер бойынша</a:t>
            </a:r>
            <a:r>
              <a:rPr lang="ru-RU" dirty="0"/>
              <a:t> </a:t>
            </a:r>
            <a:r>
              <a:rPr lang="ru-RU" dirty="0" err="1"/>
              <a:t>жылдық және қорытынды бағалары </a:t>
            </a:r>
            <a:r>
              <a:rPr lang="ru-RU" dirty="0"/>
              <a:t>"5", 10 (11)-11 (12)-</a:t>
            </a:r>
            <a:r>
              <a:rPr lang="ru-RU" dirty="0" err="1"/>
              <a:t>сыныптар</a:t>
            </a:r>
            <a:r>
              <a:rPr lang="ru-RU" dirty="0"/>
              <a:t> </a:t>
            </a:r>
            <a:r>
              <a:rPr lang="ru-RU" dirty="0" err="1"/>
              <a:t>аралығында білім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кезеңінде барлық пәндер бойынша</a:t>
            </a:r>
            <a:r>
              <a:rPr lang="ru-RU" dirty="0"/>
              <a:t> </a:t>
            </a:r>
            <a:r>
              <a:rPr lang="ru-RU" dirty="0" err="1"/>
              <a:t>тоқсандық бағалары </a:t>
            </a:r>
            <a:r>
              <a:rPr lang="ru-RU" dirty="0"/>
              <a:t>"5" </a:t>
            </a:r>
            <a:r>
              <a:rPr lang="ru-RU" dirty="0" err="1"/>
              <a:t>болған</a:t>
            </a:r>
            <a:r>
              <a:rPr lang="ru-RU" dirty="0"/>
              <a:t>, </a:t>
            </a:r>
            <a:r>
              <a:rPr lang="ru-RU" dirty="0" err="1"/>
              <a:t>жалпы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аяқталғаннан кейін</a:t>
            </a:r>
            <a:r>
              <a:rPr lang="ru-RU" dirty="0"/>
              <a:t> </a:t>
            </a:r>
            <a:r>
              <a:rPr lang="ru-RU" dirty="0" err="1"/>
              <a:t>қорытынды аттестаттаудан</a:t>
            </a:r>
            <a:r>
              <a:rPr lang="ru-RU" dirty="0"/>
              <a:t> "5" </a:t>
            </a:r>
            <a:r>
              <a:rPr lang="ru-RU" dirty="0" err="1"/>
              <a:t>бағасына өткен </a:t>
            </a:r>
            <a:r>
              <a:rPr lang="ru-RU" dirty="0"/>
              <a:t>11 (12) 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алушыларына</a:t>
            </a:r>
            <a:r>
              <a:rPr lang="ru-RU" dirty="0"/>
              <a:t> № 39 </a:t>
            </a:r>
            <a:r>
              <a:rPr lang="ru-RU" dirty="0" err="1">
                <a:hlinkClick r:id="rId2"/>
              </a:rPr>
              <a:t>бұйрықпен</a:t>
            </a:r>
            <a:r>
              <a:rPr lang="ru-RU" dirty="0"/>
              <a:t> </a:t>
            </a:r>
            <a:r>
              <a:rPr lang="ru-RU" dirty="0" err="1"/>
              <a:t>бекітілген</a:t>
            </a:r>
            <a:r>
              <a:rPr lang="ru-RU" dirty="0"/>
              <a:t> </a:t>
            </a:r>
            <a:r>
              <a:rPr lang="ru-RU" dirty="0" err="1"/>
              <a:t>нысанға сәйкес жалпы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</a:rPr>
              <a:t>"Алтын </a:t>
            </a:r>
            <a:r>
              <a:rPr lang="ru-RU" b="1" dirty="0" err="1">
                <a:solidFill>
                  <a:srgbClr val="FF0000"/>
                </a:solidFill>
              </a:rPr>
              <a:t>белгі</a:t>
            </a:r>
            <a:r>
              <a:rPr lang="ru-RU" b="1" dirty="0">
                <a:solidFill>
                  <a:srgbClr val="FF0000"/>
                </a:solidFill>
              </a:rPr>
              <a:t>" аттестаты </a:t>
            </a:r>
            <a:r>
              <a:rPr lang="ru-RU" b="1" dirty="0" err="1">
                <a:solidFill>
                  <a:srgbClr val="FF0000"/>
                </a:solidFill>
              </a:rPr>
              <a:t>беріледі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 55. </a:t>
            </a:r>
            <a:r>
              <a:rPr lang="ru-RU" dirty="0" err="1"/>
              <a:t>Қорытынды аттестаттаудың нәтижесі бойынша</a:t>
            </a:r>
            <a:r>
              <a:rPr lang="ru-RU" dirty="0"/>
              <a:t>:</a:t>
            </a:r>
          </a:p>
          <a:p>
            <a:pPr fontAlgn="base"/>
            <a:r>
              <a:rPr lang="ru-RU" dirty="0"/>
              <a:t>      1) </a:t>
            </a:r>
            <a:r>
              <a:rPr lang="ru-RU" b="1" dirty="0" err="1">
                <a:solidFill>
                  <a:srgbClr val="FF0000"/>
                </a:solidFill>
              </a:rPr>
              <a:t>бір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немесе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екі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пәннен қанағаттанарлықсыз </a:t>
            </a:r>
            <a:r>
              <a:rPr lang="ru-RU" dirty="0" err="1"/>
              <a:t>баға алған </a:t>
            </a:r>
            <a:r>
              <a:rPr lang="ru-RU" dirty="0"/>
              <a:t>9 (10) </a:t>
            </a:r>
            <a:r>
              <a:rPr lang="ru-RU" dirty="0" err="1"/>
              <a:t>және </a:t>
            </a:r>
            <a:r>
              <a:rPr lang="ru-RU" dirty="0"/>
              <a:t>11 (12) </a:t>
            </a:r>
            <a:r>
              <a:rPr lang="ru-RU" dirty="0" err="1"/>
              <a:t>сыныптардың 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dirty="0" err="1"/>
              <a:t>мектепте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оқу пәндері бойынша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 </a:t>
            </a:r>
            <a:r>
              <a:rPr lang="ru-RU" dirty="0" err="1"/>
              <a:t>нысанында</a:t>
            </a:r>
            <a:r>
              <a:rPr lang="ru-RU" dirty="0"/>
              <a:t> </a:t>
            </a:r>
            <a:r>
              <a:rPr lang="ru-RU" dirty="0" err="1"/>
              <a:t>қайта қорытынды аттестаттаудан</a:t>
            </a:r>
            <a:r>
              <a:rPr lang="ru-RU" dirty="0"/>
              <a:t> </a:t>
            </a:r>
            <a:r>
              <a:rPr lang="ru-RU" dirty="0" err="1"/>
              <a:t>өтуге жіберіледі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2) </a:t>
            </a:r>
            <a:r>
              <a:rPr lang="ru-RU" dirty="0" err="1"/>
              <a:t>үш және одан</a:t>
            </a:r>
            <a:r>
              <a:rPr lang="ru-RU" dirty="0"/>
              <a:t> </a:t>
            </a:r>
            <a:r>
              <a:rPr lang="ru-RU" dirty="0" err="1"/>
              <a:t>көп пәндерден қанағаттанарлықсыз бағалар алған </a:t>
            </a:r>
            <a:r>
              <a:rPr lang="ru-RU" dirty="0"/>
              <a:t>9 (10) </a:t>
            </a:r>
            <a:r>
              <a:rPr lang="ru-RU" dirty="0" err="1"/>
              <a:t>сыныптың 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dirty="0" err="1"/>
              <a:t>қайта оқу жылына</a:t>
            </a:r>
            <a:r>
              <a:rPr lang="ru-RU" dirty="0"/>
              <a:t> </a:t>
            </a:r>
            <a:r>
              <a:rPr lang="ru-RU" dirty="0" err="1"/>
              <a:t>қалдырылады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3) </a:t>
            </a:r>
            <a:r>
              <a:rPr lang="ru-RU" dirty="0" err="1"/>
              <a:t>үш және одан</a:t>
            </a:r>
            <a:r>
              <a:rPr lang="ru-RU" dirty="0"/>
              <a:t> </a:t>
            </a:r>
            <a:r>
              <a:rPr lang="ru-RU" dirty="0" err="1"/>
              <a:t>көп пәндерден қанағаттанарлықсыз бағалар алған </a:t>
            </a:r>
            <a:r>
              <a:rPr lang="ru-RU" dirty="0"/>
              <a:t>11 (12) </a:t>
            </a:r>
            <a:r>
              <a:rPr lang="ru-RU" dirty="0" err="1"/>
              <a:t>сыныптың білім</a:t>
            </a:r>
            <a:r>
              <a:rPr lang="ru-RU" dirty="0"/>
              <a:t> </a:t>
            </a:r>
            <a:r>
              <a:rPr lang="ru-RU" dirty="0" err="1"/>
              <a:t>алушыларына</a:t>
            </a:r>
            <a:r>
              <a:rPr lang="ru-RU" dirty="0"/>
              <a:t> № 39 </a:t>
            </a:r>
            <a:r>
              <a:rPr lang="ru-RU" dirty="0" err="1"/>
              <a:t>бұйрықпен бекітілген</a:t>
            </a:r>
            <a:r>
              <a:rPr lang="ru-RU" dirty="0"/>
              <a:t> </a:t>
            </a:r>
            <a:r>
              <a:rPr lang="ru-RU" dirty="0" err="1"/>
              <a:t>нысанға сәйкес білім</a:t>
            </a:r>
            <a:r>
              <a:rPr lang="ru-RU" dirty="0"/>
              <a:t> </a:t>
            </a:r>
            <a:r>
              <a:rPr lang="ru-RU" dirty="0" err="1"/>
              <a:t>алуды</a:t>
            </a:r>
            <a:r>
              <a:rPr lang="ru-RU" dirty="0"/>
              <a:t> </a:t>
            </a:r>
            <a:r>
              <a:rPr lang="ru-RU" dirty="0" err="1"/>
              <a:t>аяқтамаған адамдарға берілетін</a:t>
            </a:r>
            <a:r>
              <a:rPr lang="ru-RU" dirty="0"/>
              <a:t> </a:t>
            </a:r>
            <a:r>
              <a:rPr lang="ru-RU" dirty="0" err="1"/>
              <a:t>анықтама беріледі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оқу жылы</a:t>
            </a:r>
            <a:r>
              <a:rPr lang="ru-RU" dirty="0"/>
              <a:t> </a:t>
            </a:r>
            <a:r>
              <a:rPr lang="ru-RU" dirty="0" err="1"/>
              <a:t>аяқталғаннан кейін</a:t>
            </a:r>
            <a:r>
              <a:rPr lang="ru-RU" dirty="0"/>
              <a:t> № 39 </a:t>
            </a:r>
            <a:r>
              <a:rPr lang="ru-RU" dirty="0" err="1"/>
              <a:t>бұйрықпен бекітілген</a:t>
            </a:r>
            <a:r>
              <a:rPr lang="ru-RU" dirty="0"/>
              <a:t> </a:t>
            </a:r>
            <a:r>
              <a:rPr lang="ru-RU" dirty="0" err="1"/>
              <a:t>нысанға сәйкес білім</a:t>
            </a:r>
            <a:r>
              <a:rPr lang="ru-RU" dirty="0"/>
              <a:t> </a:t>
            </a:r>
            <a:r>
              <a:rPr lang="ru-RU" dirty="0" err="1"/>
              <a:t>алуды</a:t>
            </a:r>
            <a:r>
              <a:rPr lang="ru-RU" dirty="0"/>
              <a:t> </a:t>
            </a:r>
            <a:r>
              <a:rPr lang="ru-RU" dirty="0" err="1"/>
              <a:t>аяқтамаған адамдарға берілетін</a:t>
            </a:r>
            <a:r>
              <a:rPr lang="ru-RU" dirty="0"/>
              <a:t> </a:t>
            </a:r>
            <a:r>
              <a:rPr lang="ru-RU" dirty="0" err="1"/>
              <a:t>анықтама алған білім</a:t>
            </a:r>
            <a:r>
              <a:rPr lang="ru-RU" dirty="0"/>
              <a:t> </a:t>
            </a:r>
            <a:r>
              <a:rPr lang="ru-RU" dirty="0" err="1"/>
              <a:t>алушылар</a:t>
            </a:r>
            <a:r>
              <a:rPr lang="ru-RU" dirty="0"/>
              <a:t> </a:t>
            </a:r>
            <a:r>
              <a:rPr lang="ru-RU" dirty="0" err="1"/>
              <a:t>мектепте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оқу пәндері бойынша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 </a:t>
            </a:r>
            <a:r>
              <a:rPr lang="ru-RU" dirty="0" err="1"/>
              <a:t>нысанында</a:t>
            </a:r>
            <a:r>
              <a:rPr lang="ru-RU" dirty="0"/>
              <a:t> </a:t>
            </a:r>
            <a:r>
              <a:rPr lang="ru-RU" dirty="0" err="1"/>
              <a:t>қайта қорытынды аттестаттаудан</a:t>
            </a:r>
            <a:r>
              <a:rPr lang="ru-RU" dirty="0"/>
              <a:t> </a:t>
            </a:r>
            <a:r>
              <a:rPr lang="ru-RU" dirty="0" err="1"/>
              <a:t>өтеді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56. </a:t>
            </a:r>
            <a:r>
              <a:rPr lang="ru-RU" dirty="0" err="1"/>
              <a:t>Қайта қорытынды аттестаттау</a:t>
            </a:r>
            <a:r>
              <a:rPr lang="ru-RU" dirty="0"/>
              <a:t> </a:t>
            </a:r>
            <a:r>
              <a:rPr lang="ru-RU" dirty="0" err="1"/>
              <a:t>өткізу мерзімін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ұйымы белгілейді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Қайта қорытынды аттестаттаудың емтихан</a:t>
            </a:r>
            <a:r>
              <a:rPr lang="ru-RU" dirty="0"/>
              <a:t> </a:t>
            </a:r>
            <a:r>
              <a:rPr lang="ru-RU" dirty="0" err="1"/>
              <a:t>материалдарын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басқармалары әзірлейді.</a:t>
            </a:r>
            <a:endParaRPr lang="ru-RU" dirty="0"/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Қайта қорытынды аттестаттаудан</a:t>
            </a:r>
            <a:r>
              <a:rPr lang="ru-RU" dirty="0"/>
              <a:t> </a:t>
            </a:r>
            <a:r>
              <a:rPr lang="ru-RU" dirty="0" err="1"/>
              <a:t>өткен </a:t>
            </a:r>
            <a:r>
              <a:rPr lang="ru-RU" dirty="0"/>
              <a:t>9 (10) 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алушыларына</a:t>
            </a:r>
            <a:r>
              <a:rPr lang="ru-RU" dirty="0"/>
              <a:t> №39 </a:t>
            </a:r>
            <a:r>
              <a:rPr lang="ru-RU" dirty="0" err="1"/>
              <a:t>бұйрықпен бекітілген</a:t>
            </a:r>
            <a:r>
              <a:rPr lang="ru-RU" dirty="0"/>
              <a:t> </a:t>
            </a:r>
            <a:r>
              <a:rPr lang="ru-RU" dirty="0" err="1"/>
              <a:t>нысанға сәйкес негізгі</a:t>
            </a:r>
            <a:r>
              <a:rPr lang="ru-RU" dirty="0"/>
              <a:t> орта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аттестат </a:t>
            </a:r>
            <a:r>
              <a:rPr lang="ru-RU" dirty="0" err="1"/>
              <a:t>беріледі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Қайта қорытынды аттестаттау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қанағаттанарлықсыз баға алған </a:t>
            </a:r>
            <a:r>
              <a:rPr lang="ru-RU" dirty="0"/>
              <a:t>9 (10) </a:t>
            </a:r>
            <a:r>
              <a:rPr lang="ru-RU" dirty="0" err="1"/>
              <a:t>сыныптың 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dirty="0" err="1"/>
              <a:t>қайта оқу жылына</a:t>
            </a:r>
            <a:r>
              <a:rPr lang="ru-RU" dirty="0"/>
              <a:t> </a:t>
            </a:r>
            <a:r>
              <a:rPr lang="ru-RU" dirty="0" err="1"/>
              <a:t>қалдырылады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4829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9, 11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сыныптардың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қорытынды бітіру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</a:t>
            </a:r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79512" y="1772816"/>
            <a:ext cx="4182616" cy="3672408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9-сынып</a:t>
            </a:r>
          </a:p>
          <a:p>
            <a:pPr algn="ctr"/>
            <a:r>
              <a:rPr lang="kk-KZ" sz="2900" b="1" dirty="0" smtClean="0">
                <a:solidFill>
                  <a:srgbClr val="00206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Қорытынды бітіру емтихандары </a:t>
            </a:r>
          </a:p>
          <a:p>
            <a:pPr algn="ctr"/>
            <a:r>
              <a:rPr lang="ru-RU" sz="3300" b="1" dirty="0" smtClean="0">
                <a:solidFill>
                  <a:srgbClr val="C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29 мамыр-11 </a:t>
            </a:r>
            <a:r>
              <a:rPr lang="ru-RU" sz="3300" b="1" dirty="0" err="1" smtClean="0">
                <a:solidFill>
                  <a:srgbClr val="C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маусым</a:t>
            </a:r>
            <a:r>
              <a:rPr lang="ru-RU" sz="3300" b="1" dirty="0" smtClean="0">
                <a:solidFill>
                  <a:srgbClr val="C00000"/>
                </a:solidFill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атематикадан</a:t>
            </a:r>
            <a:r>
              <a:rPr lang="kk-KZ" sz="33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3300" b="1" dirty="0" smtClean="0">
                <a:latin typeface="Times New Roman" pitchFamily="18" charset="0"/>
                <a:cs typeface="Times New Roman" pitchFamily="18" charset="0"/>
              </a:rPr>
              <a:t>29.05.2026ж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 2)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пәні</a:t>
            </a:r>
            <a:r>
              <a:rPr lang="kk-KZ" sz="3300" b="1" dirty="0" smtClean="0">
                <a:latin typeface="Times New Roman" pitchFamily="18" charset="0"/>
                <a:cs typeface="Times New Roman" pitchFamily="18" charset="0"/>
              </a:rPr>
              <a:t> - 03.06.2026ж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kk-KZ" sz="33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3300" b="1" dirty="0" smtClean="0">
                <a:latin typeface="Times New Roman" pitchFamily="18" charset="0"/>
                <a:cs typeface="Times New Roman" pitchFamily="18" charset="0"/>
              </a:rPr>
              <a:t>08.06.2026ж</a:t>
            </a:r>
            <a:endParaRPr lang="ru-RU" sz="3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300" dirty="0" smtClean="0"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мен</a:t>
            </a:r>
            <a:r>
              <a:rPr lang="en-US" sz="3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sz="3300" dirty="0" smtClean="0">
                <a:latin typeface="Times New Roman" pitchFamily="18" charset="0"/>
                <a:cs typeface="Times New Roman" pitchFamily="18" charset="0"/>
              </a:rPr>
              <a:t>–– </a:t>
            </a:r>
            <a:r>
              <a:rPr lang="kk-KZ" sz="3300" b="1" dirty="0" smtClean="0">
                <a:latin typeface="Times New Roman" pitchFamily="18" charset="0"/>
                <a:cs typeface="Times New Roman" pitchFamily="18" charset="0"/>
              </a:rPr>
              <a:t>11.06.2025ж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4499992" y="1628800"/>
            <a:ext cx="4392488" cy="5472608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11- сынып</a:t>
            </a:r>
          </a:p>
          <a:p>
            <a:pPr algn="ctr"/>
            <a:r>
              <a:rPr lang="ru-RU" sz="29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Мемлекеттік</a:t>
            </a:r>
            <a:r>
              <a:rPr lang="ru-RU" sz="29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бітіру</a:t>
            </a:r>
            <a:r>
              <a:rPr lang="ru-RU" sz="29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2900" b="1" dirty="0" err="1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емтихандары</a:t>
            </a:r>
            <a:endParaRPr lang="ru-RU" sz="2900" b="1" dirty="0" smtClean="0">
              <a:solidFill>
                <a:srgbClr val="00206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sz="33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2 -15 </a:t>
            </a:r>
            <a:r>
              <a:rPr lang="ru-RU" sz="3300" b="1" dirty="0" err="1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маусым</a:t>
            </a:r>
            <a:r>
              <a:rPr lang="ru-RU" sz="3300" b="1" dirty="0" smtClean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kk-KZ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kk-KZ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kk-KZ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Қазақстан тарихынан</a:t>
            </a:r>
            <a:r>
              <a:rPr lang="kk-KZ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kk-KZ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02.06.2026ж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алгебра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және 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анализ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бастамаларынан</a:t>
            </a: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05.06.2026ж</a:t>
            </a: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lang="en-US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қазақ</a:t>
            </a:r>
            <a:r>
              <a:rPr lang="en-US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тілі</a:t>
            </a:r>
            <a:r>
              <a:rPr lang="kk-KZ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09.06.2026ж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таңдау бойынша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пәннен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12.06.2026ж</a:t>
            </a:r>
            <a:endParaRPr lang="ru-RU" sz="33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орыс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тілі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мен </a:t>
            </a:r>
            <a:r>
              <a:rPr lang="ru-RU" sz="3300" b="1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әдебиетінен </a:t>
            </a:r>
            <a:r>
              <a:rPr lang="ru-RU" sz="33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sz="33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15.06.2026</a:t>
            </a:r>
            <a:r>
              <a:rPr lang="ru-RU" sz="29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</a:t>
            </a:r>
          </a:p>
          <a:p>
            <a:pPr>
              <a:buNone/>
            </a:pPr>
            <a:endParaRPr lang="ru-RU" sz="3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548680"/>
            <a:ext cx="633670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2000" dirty="0"/>
              <a:t>Орта, </a:t>
            </a:r>
            <a:r>
              <a:rPr lang="ru-RU" sz="2000" dirty="0" err="1"/>
              <a:t>техникалық және кәсіптік, </a:t>
            </a:r>
            <a:r>
              <a:rPr lang="ru-RU" sz="2000" dirty="0"/>
              <a:t>орта </a:t>
            </a:r>
            <a:r>
              <a:rPr lang="ru-RU" sz="2000" dirty="0" err="1"/>
              <a:t>білімнен</a:t>
            </a:r>
            <a:r>
              <a:rPr lang="ru-RU" sz="2000" dirty="0"/>
              <a:t> </a:t>
            </a:r>
            <a:r>
              <a:rPr lang="ru-RU" sz="2000" dirty="0" err="1"/>
              <a:t>кейінгі</a:t>
            </a:r>
            <a:r>
              <a:rPr lang="ru-RU" sz="2000" dirty="0"/>
              <a:t> </a:t>
            </a:r>
            <a:r>
              <a:rPr lang="ru-RU" sz="2000" dirty="0" err="1"/>
              <a:t>білім</a:t>
            </a:r>
            <a:r>
              <a:rPr lang="ru-RU" sz="2000" dirty="0"/>
              <a:t> беру </a:t>
            </a:r>
            <a:r>
              <a:rPr lang="ru-RU" sz="2000" dirty="0" err="1"/>
              <a:t>ұйымдары үшін білім</a:t>
            </a:r>
            <a:r>
              <a:rPr lang="ru-RU" sz="2000" dirty="0"/>
              <a:t> </a:t>
            </a:r>
            <a:r>
              <a:rPr lang="ru-RU" sz="2000" dirty="0" err="1"/>
              <a:t>алушылардың үлгеріміне ағымдағы бақылауды</a:t>
            </a:r>
            <a:r>
              <a:rPr lang="ru-RU" sz="2000" dirty="0"/>
              <a:t>, </a:t>
            </a:r>
            <a:r>
              <a:rPr lang="ru-RU" sz="2000" dirty="0" err="1"/>
              <a:t>оларды</a:t>
            </a:r>
            <a:r>
              <a:rPr lang="ru-RU" sz="2000" dirty="0"/>
              <a:t> </a:t>
            </a:r>
            <a:r>
              <a:rPr lang="ru-RU" sz="2000" dirty="0" err="1"/>
              <a:t>аралық және қорытынды аттестаттауды</a:t>
            </a:r>
            <a:r>
              <a:rPr lang="ru-RU" sz="2000" dirty="0"/>
              <a:t> </a:t>
            </a:r>
            <a:r>
              <a:rPr lang="ru-RU" sz="2000" dirty="0" err="1"/>
              <a:t>өткізудің үлгілік қағидаларын бекіту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25649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Қазақстан Республикасы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және ғылым министрінің </a:t>
            </a:r>
            <a:r>
              <a:rPr lang="ru-RU" dirty="0"/>
              <a:t>2008 </a:t>
            </a:r>
            <a:r>
              <a:rPr lang="ru-RU" dirty="0" err="1"/>
              <a:t>жылғы </a:t>
            </a:r>
            <a:r>
              <a:rPr lang="ru-RU" dirty="0"/>
              <a:t>18 </a:t>
            </a:r>
            <a:r>
              <a:rPr lang="ru-RU" dirty="0" err="1"/>
              <a:t>наурыздағы</a:t>
            </a:r>
            <a:r>
              <a:rPr lang="ru-RU" dirty="0"/>
              <a:t> </a:t>
            </a:r>
            <a:r>
              <a:rPr lang="en-US" dirty="0"/>
              <a:t>N 125 </a:t>
            </a:r>
            <a:r>
              <a:rPr lang="ru-RU" dirty="0" err="1" smtClean="0"/>
              <a:t>Бұйрығына </a:t>
            </a:r>
            <a:r>
              <a:rPr lang="ru-RU" dirty="0" smtClean="0"/>
              <a:t>1-қосымша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645024"/>
            <a:ext cx="6408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 err="1"/>
              <a:t>Бастауыш</a:t>
            </a:r>
            <a:r>
              <a:rPr lang="ru-RU" dirty="0"/>
              <a:t>, </a:t>
            </a:r>
            <a:r>
              <a:rPr lang="ru-RU" dirty="0" err="1"/>
              <a:t>негізгі</a:t>
            </a:r>
            <a:r>
              <a:rPr lang="ru-RU" dirty="0"/>
              <a:t> орта, </a:t>
            </a:r>
            <a:r>
              <a:rPr lang="ru-RU" dirty="0" err="1"/>
              <a:t>жалпы</a:t>
            </a:r>
            <a:r>
              <a:rPr lang="ru-RU" dirty="0"/>
              <a:t> орта </a:t>
            </a:r>
            <a:r>
              <a:rPr lang="ru-RU" dirty="0" err="1"/>
              <a:t>білімнің білім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оқу бағдарламаларын іске</a:t>
            </a:r>
            <a:r>
              <a:rPr lang="ru-RU" dirty="0"/>
              <a:t> </a:t>
            </a:r>
            <a:r>
              <a:rPr lang="ru-RU" dirty="0" err="1"/>
              <a:t>асыратын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беру </a:t>
            </a:r>
            <a:r>
              <a:rPr lang="ru-RU" dirty="0" err="1"/>
              <a:t>ұйымдарындағы білім</a:t>
            </a:r>
            <a:r>
              <a:rPr lang="ru-RU" dirty="0"/>
              <a:t> </a:t>
            </a:r>
            <a:r>
              <a:rPr lang="ru-RU" dirty="0" err="1"/>
              <a:t>алушылардың үлгеріміне ағымдық бақылаудың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аралық және қорытынды аттестаттау</a:t>
            </a:r>
            <a:r>
              <a:rPr lang="ru-RU" dirty="0"/>
              <a:t> </a:t>
            </a:r>
            <a:r>
              <a:rPr lang="ru-RU" dirty="0" err="1"/>
              <a:t>жүргізудің үлгі қағидалары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 29. </a:t>
            </a:r>
            <a:r>
              <a:rPr lang="ru-RU" dirty="0" err="1"/>
              <a:t>Ата-аналарының немесе</a:t>
            </a:r>
            <a:r>
              <a:rPr lang="ru-RU" dirty="0"/>
              <a:t> </a:t>
            </a:r>
            <a:r>
              <a:rPr lang="ru-RU" dirty="0" err="1"/>
              <a:t>өзге </a:t>
            </a:r>
            <a:r>
              <a:rPr lang="ru-RU" dirty="0"/>
              <a:t>де </a:t>
            </a:r>
            <a:r>
              <a:rPr lang="ru-RU" dirty="0" err="1"/>
              <a:t>заңды </a:t>
            </a:r>
            <a:r>
              <a:rPr lang="ru-RU" b="1" dirty="0" err="1"/>
              <a:t>өкілдерінің өтініші бойынша</a:t>
            </a:r>
            <a:r>
              <a:rPr lang="ru-RU" b="1" dirty="0"/>
              <a:t> </a:t>
            </a:r>
            <a:r>
              <a:rPr lang="ru-RU" b="1" dirty="0" err="1"/>
              <a:t>психологиялық-медициналық-педагогикалық </a:t>
            </a:r>
            <a:r>
              <a:rPr lang="ru-RU" b="1" dirty="0"/>
              <a:t>консультация </a:t>
            </a:r>
            <a:r>
              <a:rPr lang="ru-RU" b="1" dirty="0" err="1"/>
              <a:t>қорытындысы бойынша</a:t>
            </a:r>
            <a:r>
              <a:rPr lang="ru-RU" b="1" dirty="0"/>
              <a:t> </a:t>
            </a:r>
            <a:r>
              <a:rPr lang="ru-RU" b="1" dirty="0" err="1"/>
              <a:t>қайта оқу жылы</a:t>
            </a:r>
            <a:r>
              <a:rPr lang="ru-RU" b="1" dirty="0"/>
              <a:t> </a:t>
            </a:r>
            <a:r>
              <a:rPr lang="ru-RU" b="1" dirty="0" err="1"/>
              <a:t>ұсынылатын білім</a:t>
            </a:r>
            <a:r>
              <a:rPr lang="ru-RU" b="1" dirty="0"/>
              <a:t> </a:t>
            </a:r>
            <a:r>
              <a:rPr lang="ru-RU" b="1" dirty="0" err="1"/>
              <a:t>алушыларды</a:t>
            </a:r>
            <a:r>
              <a:rPr lang="ru-RU" b="1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, 1-сыныптың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оқу жылына</a:t>
            </a:r>
            <a:r>
              <a:rPr lang="ru-RU" dirty="0"/>
              <a:t> </a:t>
            </a:r>
            <a:r>
              <a:rPr lang="ru-RU" dirty="0" err="1"/>
              <a:t>қалдырылмайды.</a:t>
            </a:r>
            <a:endParaRPr lang="ru-RU" dirty="0"/>
          </a:p>
          <a:p>
            <a:pPr fontAlgn="base"/>
            <a:r>
              <a:rPr lang="ru-RU" dirty="0"/>
              <a:t>      1-сыныпта </a:t>
            </a:r>
            <a:r>
              <a:rPr lang="ru-RU" dirty="0" err="1"/>
              <a:t>баланы</a:t>
            </a:r>
            <a:r>
              <a:rPr lang="ru-RU" dirty="0"/>
              <a:t> </a:t>
            </a:r>
            <a:r>
              <a:rPr lang="ru-RU" dirty="0" err="1"/>
              <a:t>қайта оқыту педагогикалық кеңестің шешімімен</a:t>
            </a:r>
            <a:r>
              <a:rPr lang="ru-RU" dirty="0"/>
              <a:t> </a:t>
            </a:r>
            <a:r>
              <a:rPr lang="ru-RU" dirty="0" err="1"/>
              <a:t>ресімделеді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48880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30. 2-11 (12) 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алушыларының пәндер бойынша</a:t>
            </a:r>
            <a:r>
              <a:rPr lang="ru-RU" dirty="0"/>
              <a:t> </a:t>
            </a:r>
            <a:r>
              <a:rPr lang="ru-RU" dirty="0" err="1"/>
              <a:t>жылдық бағалары жақын бүтіндікке дөңгелектеу арқылы тоқсандық бағалар жиынтығының орташа</a:t>
            </a:r>
            <a:r>
              <a:rPr lang="ru-RU" dirty="0"/>
              <a:t> </a:t>
            </a:r>
            <a:r>
              <a:rPr lang="ru-RU" dirty="0" err="1"/>
              <a:t>арифметикалық мәні ретінде</a:t>
            </a:r>
            <a:r>
              <a:rPr lang="ru-RU" dirty="0"/>
              <a:t> </a:t>
            </a:r>
            <a:r>
              <a:rPr lang="ru-RU" dirty="0" err="1"/>
              <a:t>қойылады және </a:t>
            </a:r>
            <a:r>
              <a:rPr lang="ru-RU" b="1" dirty="0" err="1"/>
              <a:t>қорытынды баға болып</a:t>
            </a:r>
            <a:r>
              <a:rPr lang="ru-RU" b="1" dirty="0"/>
              <a:t> </a:t>
            </a:r>
            <a:r>
              <a:rPr lang="ru-RU" b="1" dirty="0" err="1"/>
              <a:t>табылады</a:t>
            </a:r>
            <a:r>
              <a:rPr lang="ru-RU" b="1" dirty="0"/>
              <a:t>.</a:t>
            </a:r>
          </a:p>
          <a:p>
            <a:pPr fontAlgn="base"/>
            <a:r>
              <a:rPr lang="ru-RU" dirty="0"/>
              <a:t>      </a:t>
            </a:r>
            <a:endParaRPr lang="ru-RU" dirty="0" smtClean="0"/>
          </a:p>
          <a:p>
            <a:pPr fontAlgn="base"/>
            <a:r>
              <a:rPr lang="ru-RU" dirty="0" smtClean="0"/>
              <a:t>31</a:t>
            </a:r>
            <a:r>
              <a:rPr lang="ru-RU" dirty="0"/>
              <a:t>. </a:t>
            </a:r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ru-RU" b="1" dirty="0" err="1"/>
              <a:t>екі</a:t>
            </a:r>
            <a:r>
              <a:rPr lang="ru-RU" b="1" dirty="0"/>
              <a:t> </a:t>
            </a:r>
            <a:r>
              <a:rPr lang="ru-RU" b="1" dirty="0" err="1"/>
              <a:t>пәннен </a:t>
            </a:r>
            <a:r>
              <a:rPr lang="ru-RU" b="1" dirty="0"/>
              <a:t>"2" </a:t>
            </a:r>
            <a:r>
              <a:rPr lang="ru-RU" b="1" dirty="0" err="1"/>
              <a:t>бағасын алған </a:t>
            </a:r>
            <a:r>
              <a:rPr lang="ru-RU" dirty="0"/>
              <a:t>2-8 (9) </a:t>
            </a:r>
            <a:r>
              <a:rPr lang="ru-RU" dirty="0" err="1"/>
              <a:t>және </a:t>
            </a:r>
            <a:r>
              <a:rPr lang="ru-RU" dirty="0"/>
              <a:t>10 (11) 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dirty="0" err="1"/>
              <a:t>үшін мектеп</a:t>
            </a:r>
            <a:r>
              <a:rPr lang="ru-RU" dirty="0"/>
              <a:t> </a:t>
            </a:r>
            <a:r>
              <a:rPr lang="ru-RU" dirty="0" err="1"/>
              <a:t>жасаған кестеге</a:t>
            </a:r>
            <a:r>
              <a:rPr lang="ru-RU" dirty="0"/>
              <a:t> </a:t>
            </a:r>
            <a:r>
              <a:rPr lang="ru-RU" dirty="0" err="1"/>
              <a:t>сәйкес жүргізілетін оқу жылындағы </a:t>
            </a:r>
            <a:r>
              <a:rPr lang="ru-RU" dirty="0"/>
              <a:t>материал </a:t>
            </a:r>
            <a:r>
              <a:rPr lang="ru-RU" dirty="0" err="1"/>
              <a:t>мазмұнын қамтитын жиынтық бағалау оқу жылына</a:t>
            </a:r>
            <a:r>
              <a:rPr lang="ru-RU" dirty="0"/>
              <a:t> </a:t>
            </a:r>
            <a:r>
              <a:rPr lang="ru-RU" dirty="0" err="1"/>
              <a:t>ұйымдастырылады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</a:t>
            </a:r>
            <a:r>
              <a:rPr lang="ru-RU" b="1" dirty="0"/>
              <a:t> </a:t>
            </a:r>
            <a:r>
              <a:rPr lang="ru-RU" b="1" dirty="0" err="1"/>
              <a:t>Қорытынды баға</a:t>
            </a:r>
            <a:r>
              <a:rPr lang="ru-RU" dirty="0" err="1"/>
              <a:t> жақын бүтіндікке дөңгелектеу арқылы жылдық баға </a:t>
            </a:r>
            <a:r>
              <a:rPr lang="ru-RU" dirty="0"/>
              <a:t>мен </a:t>
            </a:r>
            <a:r>
              <a:rPr lang="ru-RU" dirty="0" err="1"/>
              <a:t>қосымша жиынтық бағаның орташа</a:t>
            </a:r>
            <a:r>
              <a:rPr lang="ru-RU" dirty="0"/>
              <a:t> </a:t>
            </a:r>
            <a:r>
              <a:rPr lang="ru-RU" dirty="0" err="1"/>
              <a:t>арифметикалық мәні арқалы қойылады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Үш немесе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да </a:t>
            </a:r>
            <a:r>
              <a:rPr lang="ru-RU" dirty="0" err="1"/>
              <a:t>көп пәннен </a:t>
            </a:r>
            <a:r>
              <a:rPr lang="ru-RU" dirty="0"/>
              <a:t>"2" </a:t>
            </a:r>
            <a:r>
              <a:rPr lang="ru-RU" dirty="0" err="1"/>
              <a:t>бағасын алған </a:t>
            </a:r>
            <a:r>
              <a:rPr lang="ru-RU" dirty="0"/>
              <a:t>2-8 (9) </a:t>
            </a:r>
            <a:r>
              <a:rPr lang="ru-RU" dirty="0" err="1"/>
              <a:t>және </a:t>
            </a:r>
            <a:r>
              <a:rPr lang="ru-RU" dirty="0"/>
              <a:t>10 (11) </a:t>
            </a:r>
            <a:r>
              <a:rPr lang="ru-RU" dirty="0" err="1"/>
              <a:t>сынып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dirty="0" err="1"/>
              <a:t>қайта оқуға орнында</a:t>
            </a:r>
            <a:r>
              <a:rPr lang="ru-RU" dirty="0"/>
              <a:t> </a:t>
            </a:r>
            <a:r>
              <a:rPr lang="ru-RU" dirty="0" err="1"/>
              <a:t>қалдырылады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548680"/>
            <a:ext cx="705678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 32</a:t>
            </a:r>
            <a:r>
              <a:rPr lang="ru-RU" b="1" dirty="0"/>
              <a:t>. </a:t>
            </a:r>
            <a:r>
              <a:rPr lang="ru-RU" b="1" dirty="0" err="1"/>
              <a:t>Бір</a:t>
            </a:r>
            <a:r>
              <a:rPr lang="ru-RU" b="1" dirty="0"/>
              <a:t> </a:t>
            </a:r>
            <a:r>
              <a:rPr lang="ru-RU" b="1" dirty="0" err="1"/>
              <a:t>немесе</a:t>
            </a:r>
            <a:r>
              <a:rPr lang="ru-RU" b="1" dirty="0"/>
              <a:t> </a:t>
            </a:r>
            <a:r>
              <a:rPr lang="ru-RU" b="1" dirty="0" err="1"/>
              <a:t>екі</a:t>
            </a:r>
            <a:r>
              <a:rPr lang="ru-RU" b="1" dirty="0"/>
              <a:t> </a:t>
            </a:r>
            <a:r>
              <a:rPr lang="ru-RU" b="1" dirty="0" err="1"/>
              <a:t>оқу пәнінен қайта </a:t>
            </a:r>
            <a:r>
              <a:rPr lang="ru-RU" b="1" dirty="0"/>
              <a:t>"2" </a:t>
            </a:r>
            <a:r>
              <a:rPr lang="ru-RU" b="1" dirty="0" err="1"/>
              <a:t>бағасын алған </a:t>
            </a:r>
            <a:r>
              <a:rPr lang="ru-RU" dirty="0"/>
              <a:t>2-8 </a:t>
            </a:r>
            <a:r>
              <a:rPr lang="ru-RU" dirty="0" smtClean="0"/>
              <a:t> </a:t>
            </a:r>
            <a:r>
              <a:rPr lang="ru-RU" dirty="0" err="1"/>
              <a:t>және </a:t>
            </a:r>
            <a:r>
              <a:rPr lang="ru-RU" dirty="0"/>
              <a:t>10 </a:t>
            </a:r>
            <a:r>
              <a:rPr lang="ru-RU" dirty="0" smtClean="0"/>
              <a:t> </a:t>
            </a:r>
            <a:r>
              <a:rPr lang="ru-RU" dirty="0" err="1"/>
              <a:t>сыныптардың 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осы </a:t>
            </a:r>
            <a:r>
              <a:rPr lang="ru-RU" dirty="0" err="1"/>
              <a:t>пәндерден қосымша жиынтық бағалаудан өткізіледі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     </a:t>
            </a:r>
            <a:r>
              <a:rPr lang="ru-RU" b="1" dirty="0" err="1"/>
              <a:t>Қорытынды баға </a:t>
            </a:r>
            <a:r>
              <a:rPr lang="ru-RU" dirty="0" err="1"/>
              <a:t>жақын бүтіндікке дөңгелектеу арқылы жылдық баға </a:t>
            </a:r>
            <a:r>
              <a:rPr lang="ru-RU" dirty="0"/>
              <a:t>мен </a:t>
            </a:r>
            <a:r>
              <a:rPr lang="ru-RU" dirty="0" err="1"/>
              <a:t>қосымша жиынтық бағаның орташа</a:t>
            </a:r>
            <a:r>
              <a:rPr lang="ru-RU" dirty="0"/>
              <a:t> </a:t>
            </a:r>
            <a:r>
              <a:rPr lang="ru-RU" dirty="0" err="1"/>
              <a:t>арифметикалық мәні арқылы қойылады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Қосымша жиынтық бағалау жаңа оқу жылының басына</a:t>
            </a:r>
            <a:r>
              <a:rPr lang="ru-RU" dirty="0"/>
              <a:t> </a:t>
            </a:r>
            <a:r>
              <a:rPr lang="ru-RU" dirty="0" err="1"/>
              <a:t>дейін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 err="1" smtClean="0"/>
              <a:t>.</a:t>
            </a:r>
            <a:endParaRPr lang="ru-RU" dirty="0" smtClean="0"/>
          </a:p>
          <a:p>
            <a:pPr fontAlgn="base"/>
            <a:endParaRPr lang="ru-RU" dirty="0"/>
          </a:p>
          <a:p>
            <a:pPr fontAlgn="base"/>
            <a:r>
              <a:rPr lang="ru-RU" dirty="0"/>
              <a:t>      </a:t>
            </a:r>
            <a:r>
              <a:rPr lang="ru-RU" b="1" dirty="0" err="1"/>
              <a:t>Қосымша жиынтық бағалаудан </a:t>
            </a:r>
            <a:r>
              <a:rPr lang="ru-RU" b="1" dirty="0"/>
              <a:t>"2" </a:t>
            </a:r>
            <a:r>
              <a:rPr lang="ru-RU" b="1" dirty="0" err="1"/>
              <a:t>деген</a:t>
            </a:r>
            <a:r>
              <a:rPr lang="ru-RU" b="1" dirty="0"/>
              <a:t> </a:t>
            </a:r>
            <a:r>
              <a:rPr lang="ru-RU" b="1" dirty="0" err="1"/>
              <a:t>баға алған жағдайда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</a:t>
            </a:r>
            <a:r>
              <a:rPr lang="ru-RU" dirty="0"/>
              <a:t>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сыныпта</a:t>
            </a:r>
            <a:r>
              <a:rPr lang="ru-RU" dirty="0"/>
              <a:t> </a:t>
            </a:r>
            <a:r>
              <a:rPr lang="ru-RU" dirty="0" err="1"/>
              <a:t>оқуға орнында</a:t>
            </a:r>
            <a:r>
              <a:rPr lang="ru-RU" dirty="0"/>
              <a:t> </a:t>
            </a:r>
            <a:r>
              <a:rPr lang="ru-RU" dirty="0" err="1"/>
              <a:t>қалдырылады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     33. </a:t>
            </a:r>
            <a:r>
              <a:rPr lang="ru-RU" b="1" dirty="0" err="1">
                <a:solidFill>
                  <a:srgbClr val="FF0000"/>
                </a:solidFill>
              </a:rPr>
              <a:t>Тоқсандық, жылдық және қорытынды бағаларды қайта қарауға рұқсат берілмейді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404664"/>
            <a:ext cx="63367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34.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мектептен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мектепке</a:t>
            </a:r>
            <a:r>
              <a:rPr lang="ru-RU" dirty="0"/>
              <a:t> </a:t>
            </a:r>
            <a:r>
              <a:rPr lang="ru-RU" dirty="0" err="1"/>
              <a:t>ауысқан кезде</a:t>
            </a:r>
            <a:r>
              <a:rPr lang="ru-RU" dirty="0"/>
              <a:t> </a:t>
            </a:r>
            <a:r>
              <a:rPr lang="ru-RU" dirty="0" err="1"/>
              <a:t>оқу жылы</a:t>
            </a:r>
            <a:r>
              <a:rPr lang="ru-RU" dirty="0"/>
              <a:t> </a:t>
            </a:r>
            <a:r>
              <a:rPr lang="ru-RU" dirty="0" err="1"/>
              <a:t>көлеміндегі оның жиынтық бағалау нәтижесі электронды</a:t>
            </a:r>
            <a:r>
              <a:rPr lang="ru-RU" dirty="0"/>
              <a:t> </a:t>
            </a:r>
            <a:r>
              <a:rPr lang="ru-RU" dirty="0" err="1"/>
              <a:t>(қағаз</a:t>
            </a:r>
            <a:r>
              <a:rPr lang="ru-RU" dirty="0"/>
              <a:t>) </a:t>
            </a:r>
            <a:r>
              <a:rPr lang="ru-RU" dirty="0" err="1"/>
              <a:t>журналдан</a:t>
            </a:r>
            <a:r>
              <a:rPr lang="ru-RU" dirty="0"/>
              <a:t> </a:t>
            </a:r>
            <a:r>
              <a:rPr lang="ru-RU" dirty="0" err="1"/>
              <a:t>жазба</a:t>
            </a:r>
            <a:r>
              <a:rPr lang="ru-RU" dirty="0"/>
              <a:t> </a:t>
            </a:r>
            <a:r>
              <a:rPr lang="ru-RU" dirty="0" err="1"/>
              <a:t>арқылы ресімделіп</a:t>
            </a:r>
            <a:r>
              <a:rPr lang="ru-RU" dirty="0"/>
              <a:t>, </a:t>
            </a:r>
            <a:r>
              <a:rPr lang="ru-RU" dirty="0" err="1"/>
              <a:t>директордың қолымен және мектеп</a:t>
            </a:r>
            <a:r>
              <a:rPr lang="ru-RU" dirty="0"/>
              <a:t> </a:t>
            </a:r>
            <a:r>
              <a:rPr lang="ru-RU" dirty="0" err="1"/>
              <a:t>мөрімен расталып</a:t>
            </a:r>
            <a:r>
              <a:rPr lang="ru-RU" dirty="0"/>
              <a:t>,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алушының жеке</a:t>
            </a:r>
            <a:r>
              <a:rPr lang="ru-RU" dirty="0"/>
              <a:t> </a:t>
            </a:r>
            <a:r>
              <a:rPr lang="ru-RU" dirty="0" err="1"/>
              <a:t>іс</a:t>
            </a:r>
            <a:r>
              <a:rPr lang="ru-RU" dirty="0"/>
              <a:t> </a:t>
            </a:r>
            <a:r>
              <a:rPr lang="ru-RU" dirty="0" err="1"/>
              <a:t>қағазымен беріледі</a:t>
            </a:r>
            <a:r>
              <a:rPr lang="ru-RU" dirty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6914" t="24235" r="65414" b="23594"/>
          <a:stretch>
            <a:fillRect/>
          </a:stretch>
        </p:blipFill>
        <p:spPr bwMode="auto">
          <a:xfrm>
            <a:off x="1187624" y="1844823"/>
            <a:ext cx="4104456" cy="435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20688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35. </a:t>
            </a:r>
            <a:r>
              <a:rPr lang="ru-RU" b="1" dirty="0" err="1"/>
              <a:t>Қазақ тілі</a:t>
            </a:r>
            <a:r>
              <a:rPr lang="ru-RU" b="1" dirty="0"/>
              <a:t> </a:t>
            </a:r>
            <a:r>
              <a:rPr lang="ru-RU" b="1" dirty="0" err="1"/>
              <a:t>бойынша</a:t>
            </a:r>
            <a:r>
              <a:rPr lang="ru-RU" b="1" dirty="0"/>
              <a:t> </a:t>
            </a:r>
            <a:r>
              <a:rPr lang="ru-RU" b="1" dirty="0" err="1"/>
              <a:t>емтихан</a:t>
            </a:r>
            <a:r>
              <a:rPr lang="ru-RU" dirty="0"/>
              <a:t>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алушылардың бағдарламалар мазмұнын меңгеруін бағалау мақсатында негізгі</a:t>
            </a:r>
            <a:r>
              <a:rPr lang="ru-RU" dirty="0"/>
              <a:t> орта (5-8 </a:t>
            </a:r>
            <a:r>
              <a:rPr lang="ru-RU" dirty="0" err="1"/>
              <a:t>сыныптар</a:t>
            </a:r>
            <a:r>
              <a:rPr lang="ru-RU" dirty="0"/>
              <a:t>), </a:t>
            </a:r>
            <a:r>
              <a:rPr lang="ru-RU" dirty="0" err="1"/>
              <a:t>жалпы</a:t>
            </a:r>
            <a:r>
              <a:rPr lang="ru-RU" dirty="0"/>
              <a:t> орта (10 </a:t>
            </a:r>
            <a:r>
              <a:rPr lang="ru-RU" dirty="0" err="1"/>
              <a:t>сынып</a:t>
            </a:r>
            <a:r>
              <a:rPr lang="ru-RU" dirty="0"/>
              <a:t>) </a:t>
            </a:r>
            <a:r>
              <a:rPr lang="ru-RU" dirty="0" err="1"/>
              <a:t>деңгейінде академиялық жыл</a:t>
            </a:r>
            <a:r>
              <a:rPr lang="ru-RU" dirty="0"/>
              <a:t> </a:t>
            </a:r>
            <a:r>
              <a:rPr lang="ru-RU" dirty="0" err="1"/>
              <a:t>аяқталған кезде</a:t>
            </a:r>
            <a:r>
              <a:rPr lang="ru-RU" dirty="0"/>
              <a:t> </a:t>
            </a:r>
            <a:r>
              <a:rPr lang="ru-RU" dirty="0" err="1"/>
              <a:t>қазақ тілінде</a:t>
            </a:r>
            <a:r>
              <a:rPr lang="ru-RU" dirty="0"/>
              <a:t> </a:t>
            </a:r>
            <a:r>
              <a:rPr lang="ru-RU" dirty="0" err="1"/>
              <a:t>оқытатын мектептерде</a:t>
            </a:r>
            <a:r>
              <a:rPr lang="ru-RU" dirty="0"/>
              <a:t> </a:t>
            </a:r>
            <a:r>
              <a:rPr lang="ru-RU" b="1" dirty="0"/>
              <a:t>"</a:t>
            </a:r>
            <a:r>
              <a:rPr lang="ru-RU" b="1" dirty="0" err="1"/>
              <a:t>Қазақ тілі</a:t>
            </a:r>
            <a:r>
              <a:rPr lang="ru-RU" b="1" dirty="0"/>
              <a:t>" </a:t>
            </a:r>
            <a:r>
              <a:rPr lang="ru-RU" b="1" dirty="0" err="1"/>
              <a:t>пәні бойынша</a:t>
            </a:r>
            <a:r>
              <a:rPr lang="ru-RU" b="1" dirty="0"/>
              <a:t> </a:t>
            </a:r>
            <a:r>
              <a:rPr lang="ru-RU" dirty="0" err="1"/>
              <a:t>және қазақ тілінен</a:t>
            </a:r>
            <a:r>
              <a:rPr lang="ru-RU" dirty="0"/>
              <a:t> </a:t>
            </a:r>
            <a:r>
              <a:rPr lang="ru-RU" dirty="0" err="1"/>
              <a:t>басқа тілде</a:t>
            </a:r>
            <a:r>
              <a:rPr lang="ru-RU" dirty="0"/>
              <a:t> </a:t>
            </a:r>
            <a:r>
              <a:rPr lang="ru-RU" dirty="0" err="1"/>
              <a:t>оқытатын мектептерде</a:t>
            </a:r>
            <a:r>
              <a:rPr lang="ru-RU" dirty="0"/>
              <a:t> "</a:t>
            </a:r>
            <a:r>
              <a:rPr lang="ru-RU" dirty="0" err="1"/>
              <a:t>Қазақ тілі</a:t>
            </a:r>
            <a:r>
              <a:rPr lang="ru-RU" dirty="0"/>
              <a:t> мен </a:t>
            </a:r>
            <a:r>
              <a:rPr lang="ru-RU" dirty="0" err="1"/>
              <a:t>әдебиеті</a:t>
            </a:r>
            <a:r>
              <a:rPr lang="ru-RU" dirty="0"/>
              <a:t>" </a:t>
            </a:r>
            <a:r>
              <a:rPr lang="ru-RU" dirty="0" err="1"/>
              <a:t>пәні бойынша</a:t>
            </a:r>
            <a:r>
              <a:rPr lang="ru-RU" dirty="0"/>
              <a:t> </a:t>
            </a:r>
            <a:r>
              <a:rPr lang="ru-RU" dirty="0" err="1"/>
              <a:t>МЖМБС-қа </a:t>
            </a:r>
            <a:r>
              <a:rPr lang="ru-RU" dirty="0"/>
              <a:t>(</a:t>
            </a:r>
            <a:r>
              <a:rPr lang="ru-RU" dirty="0" err="1"/>
              <a:t>тыңдалым </a:t>
            </a:r>
            <a:r>
              <a:rPr lang="ru-RU" dirty="0"/>
              <a:t>(</a:t>
            </a:r>
            <a:r>
              <a:rPr lang="ru-RU" dirty="0" err="1"/>
              <a:t>тыңдау</a:t>
            </a:r>
            <a:r>
              <a:rPr lang="ru-RU" dirty="0"/>
              <a:t>), </a:t>
            </a:r>
            <a:r>
              <a:rPr lang="ru-RU" dirty="0" err="1"/>
              <a:t>айтылым</a:t>
            </a:r>
            <a:r>
              <a:rPr lang="ru-RU" dirty="0"/>
              <a:t>, </a:t>
            </a:r>
            <a:r>
              <a:rPr lang="ru-RU" dirty="0" err="1"/>
              <a:t>оқылым</a:t>
            </a:r>
            <a:r>
              <a:rPr lang="ru-RU" dirty="0"/>
              <a:t>, </a:t>
            </a:r>
            <a:r>
              <a:rPr lang="ru-RU" dirty="0" err="1"/>
              <a:t>жазылым</a:t>
            </a:r>
            <a:r>
              <a:rPr lang="ru-RU" dirty="0"/>
              <a:t>) </a:t>
            </a:r>
            <a:r>
              <a:rPr lang="ru-RU" dirty="0" err="1"/>
              <a:t>сәйкес жазбаша</a:t>
            </a:r>
            <a:r>
              <a:rPr lang="ru-RU" dirty="0"/>
              <a:t> </a:t>
            </a:r>
            <a:r>
              <a:rPr lang="ru-RU" dirty="0" err="1"/>
              <a:t>және ауызша</a:t>
            </a:r>
            <a:r>
              <a:rPr lang="ru-RU" dirty="0"/>
              <a:t> </a:t>
            </a:r>
            <a:r>
              <a:rPr lang="ru-RU" dirty="0" err="1"/>
              <a:t>нысанда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</a:t>
            </a:r>
            <a:r>
              <a:rPr lang="ru-RU" b="1" dirty="0"/>
              <a:t> </a:t>
            </a:r>
            <a:r>
              <a:rPr lang="ru-RU" b="1" dirty="0" err="1"/>
              <a:t>Емтиханды</a:t>
            </a:r>
            <a:r>
              <a:rPr lang="ru-RU" b="1" dirty="0"/>
              <a:t> </a:t>
            </a:r>
            <a:r>
              <a:rPr lang="ru-RU" b="1" dirty="0" err="1"/>
              <a:t>өткізу уақыты білім</a:t>
            </a:r>
            <a:r>
              <a:rPr lang="ru-RU" b="1" dirty="0"/>
              <a:t> беру </a:t>
            </a:r>
            <a:r>
              <a:rPr lang="ru-RU" b="1" dirty="0" err="1"/>
              <a:t>ұйымының педагогикалық кеңесімен айқындалады</a:t>
            </a:r>
            <a:r>
              <a:rPr lang="ru-RU" b="1" dirty="0"/>
              <a:t>, </a:t>
            </a:r>
            <a:r>
              <a:rPr lang="ru-RU" dirty="0" err="1"/>
              <a:t>тапсырмаларды</a:t>
            </a:r>
            <a:r>
              <a:rPr lang="ru-RU" dirty="0"/>
              <a:t> </a:t>
            </a:r>
            <a:r>
              <a:rPr lang="ru-RU" dirty="0" err="1"/>
              <a:t>академиялық адалдық қағидаттарын сақтай отырып</a:t>
            </a:r>
            <a:r>
              <a:rPr lang="ru-RU" dirty="0"/>
              <a:t>, </a:t>
            </a:r>
            <a:r>
              <a:rPr lang="ru-RU" dirty="0" err="1"/>
              <a:t>педагогтер</a:t>
            </a:r>
            <a:r>
              <a:rPr lang="ru-RU" dirty="0"/>
              <a:t> </a:t>
            </a:r>
            <a:r>
              <a:rPr lang="ru-RU" dirty="0" err="1"/>
              <a:t>құрастырады және білім</a:t>
            </a:r>
            <a:r>
              <a:rPr lang="ru-RU" dirty="0"/>
              <a:t> </a:t>
            </a:r>
            <a:r>
              <a:rPr lang="ru-RU" dirty="0" err="1"/>
              <a:t>беру</a:t>
            </a:r>
            <a:r>
              <a:rPr lang="ru-RU" dirty="0"/>
              <a:t> </a:t>
            </a:r>
            <a:r>
              <a:rPr lang="ru-RU" dirty="0" err="1"/>
              <a:t>ұйымының әкімшілігі бекітеді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"Қазақ тілі</a:t>
            </a:r>
            <a:r>
              <a:rPr lang="ru-RU" dirty="0"/>
              <a:t>", </a:t>
            </a:r>
            <a:r>
              <a:rPr lang="ru-RU" dirty="0" err="1"/>
              <a:t>"Қазақ тілі</a:t>
            </a:r>
            <a:r>
              <a:rPr lang="ru-RU" dirty="0"/>
              <a:t> мен </a:t>
            </a:r>
            <a:r>
              <a:rPr lang="ru-RU" dirty="0" err="1"/>
              <a:t>әдебиеті</a:t>
            </a:r>
            <a:r>
              <a:rPr lang="ru-RU" dirty="0"/>
              <a:t>" </a:t>
            </a:r>
            <a:r>
              <a:rPr lang="ru-RU" dirty="0" err="1"/>
              <a:t>пәндері бойынша</a:t>
            </a:r>
            <a:r>
              <a:rPr lang="ru-RU" dirty="0"/>
              <a:t> </a:t>
            </a:r>
            <a:r>
              <a:rPr lang="ru-RU" dirty="0" err="1"/>
              <a:t>қорытынды баға емтихан</a:t>
            </a:r>
            <a:r>
              <a:rPr lang="ru-RU" dirty="0"/>
              <a:t> (бес </a:t>
            </a:r>
            <a:r>
              <a:rPr lang="ru-RU" dirty="0" err="1"/>
              <a:t>балдық </a:t>
            </a:r>
            <a:r>
              <a:rPr lang="ru-RU" dirty="0"/>
              <a:t>шкала </a:t>
            </a:r>
            <a:r>
              <a:rPr lang="ru-RU" dirty="0" err="1"/>
              <a:t>бойынша</a:t>
            </a:r>
            <a:r>
              <a:rPr lang="ru-RU" dirty="0"/>
              <a:t>) </a:t>
            </a:r>
            <a:r>
              <a:rPr lang="ru-RU" dirty="0" err="1"/>
              <a:t>және жылдық бағалау </a:t>
            </a:r>
            <a:r>
              <a:rPr lang="ru-RU" dirty="0"/>
              <a:t>(бес </a:t>
            </a:r>
            <a:r>
              <a:rPr lang="ru-RU" dirty="0" err="1"/>
              <a:t>балдық </a:t>
            </a:r>
            <a:r>
              <a:rPr lang="ru-RU" dirty="0"/>
              <a:t>шкала </a:t>
            </a:r>
            <a:r>
              <a:rPr lang="ru-RU" dirty="0" err="1"/>
              <a:t>бойынша</a:t>
            </a:r>
            <a:r>
              <a:rPr lang="ru-RU" dirty="0"/>
              <a:t>) </a:t>
            </a:r>
            <a:r>
              <a:rPr lang="ru-RU" dirty="0" err="1"/>
              <a:t>нәтижелері негізінде</a:t>
            </a:r>
            <a:r>
              <a:rPr lang="ru-RU" dirty="0"/>
              <a:t> 30-дан 70-ке </a:t>
            </a:r>
            <a:r>
              <a:rPr lang="ru-RU" dirty="0" err="1"/>
              <a:t>пайыздық арақатынаста қойылады</a:t>
            </a:r>
            <a:r>
              <a:rPr lang="ru-RU" dirty="0"/>
              <a:t>. </a:t>
            </a:r>
            <a:r>
              <a:rPr lang="ru-RU" dirty="0" err="1"/>
              <a:t>Қорытынды бағалау ең жақын бүтінге қарай дөңгелектеледі.</a:t>
            </a:r>
            <a:endParaRPr lang="ru-RU" dirty="0"/>
          </a:p>
          <a:p>
            <a:pPr fontAlgn="base"/>
            <a:r>
              <a:rPr lang="ru-RU" dirty="0"/>
              <a:t>    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332656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35-1. 5 (6) – 8 (9), 10 (11) </a:t>
            </a:r>
            <a:r>
              <a:rPr lang="ru-RU" dirty="0" err="1"/>
              <a:t>сыныптардың білім</a:t>
            </a:r>
            <a:r>
              <a:rPr lang="ru-RU" dirty="0"/>
              <a:t> </a:t>
            </a:r>
            <a:r>
              <a:rPr lang="ru-RU" dirty="0" err="1"/>
              <a:t>алушылары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аралық аттестаттаудан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білім</a:t>
            </a:r>
            <a:r>
              <a:rPr lang="ru-RU" b="1" dirty="0">
                <a:solidFill>
                  <a:srgbClr val="FF0000"/>
                </a:solidFill>
              </a:rPr>
              <a:t> беру </a:t>
            </a:r>
            <a:r>
              <a:rPr lang="ru-RU" b="1" dirty="0" err="1">
                <a:solidFill>
                  <a:srgbClr val="FF0000"/>
                </a:solidFill>
              </a:rPr>
              <a:t>ұйымдары басшыларының бұйрықтарымен мынадай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жағдайларда босатылады</a:t>
            </a:r>
            <a:r>
              <a:rPr lang="ru-RU" b="1" dirty="0">
                <a:solidFill>
                  <a:srgbClr val="FF0000"/>
                </a:solidFill>
              </a:rPr>
              <a:t>:</a:t>
            </a:r>
          </a:p>
          <a:p>
            <a:pPr fontAlgn="base"/>
            <a:r>
              <a:rPr lang="ru-RU" dirty="0"/>
              <a:t>      1) </a:t>
            </a:r>
            <a:r>
              <a:rPr lang="ru-RU" dirty="0" err="1"/>
              <a:t>денсаулық жағдайы бойынша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2)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және екінші</a:t>
            </a:r>
            <a:r>
              <a:rPr lang="ru-RU" dirty="0"/>
              <a:t> </a:t>
            </a:r>
            <a:r>
              <a:rPr lang="ru-RU" dirty="0" err="1"/>
              <a:t>топтағы мүгедектігі </a:t>
            </a:r>
            <a:r>
              <a:rPr lang="ru-RU" dirty="0"/>
              <a:t>бар </a:t>
            </a:r>
            <a:r>
              <a:rPr lang="ru-RU" dirty="0" err="1"/>
              <a:t>адамдар</a:t>
            </a:r>
            <a:r>
              <a:rPr lang="ru-RU" dirty="0"/>
              <a:t>, </a:t>
            </a:r>
            <a:r>
              <a:rPr lang="ru-RU" dirty="0" err="1"/>
              <a:t>оның ішінде</a:t>
            </a:r>
            <a:r>
              <a:rPr lang="ru-RU" dirty="0"/>
              <a:t> бала </a:t>
            </a:r>
            <a:r>
              <a:rPr lang="ru-RU" dirty="0" err="1"/>
              <a:t>кезінен</a:t>
            </a:r>
            <a:r>
              <a:rPr lang="ru-RU" dirty="0"/>
              <a:t> </a:t>
            </a:r>
            <a:r>
              <a:rPr lang="ru-RU" dirty="0" err="1"/>
              <a:t>мүгедектігі </a:t>
            </a:r>
            <a:r>
              <a:rPr lang="ru-RU" dirty="0"/>
              <a:t>бар </a:t>
            </a:r>
            <a:r>
              <a:rPr lang="ru-RU" dirty="0" err="1"/>
              <a:t>адамдар</a:t>
            </a:r>
            <a:r>
              <a:rPr lang="ru-RU" dirty="0"/>
              <a:t>, </a:t>
            </a:r>
            <a:r>
              <a:rPr lang="ru-RU" dirty="0" err="1"/>
              <a:t>мүгедектігі бар</a:t>
            </a:r>
            <a:r>
              <a:rPr lang="ru-RU" dirty="0"/>
              <a:t> </a:t>
            </a:r>
            <a:r>
              <a:rPr lang="ru-RU" dirty="0" err="1"/>
              <a:t>балалар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3) </a:t>
            </a:r>
            <a:r>
              <a:rPr lang="ru-RU" dirty="0" err="1"/>
              <a:t>жақын туыстарының қайтыс болуы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</a:t>
            </a:r>
            <a:r>
              <a:rPr lang="ru-RU" dirty="0" err="1"/>
              <a:t>Білім</a:t>
            </a:r>
            <a:r>
              <a:rPr lang="ru-RU" dirty="0"/>
              <a:t> </a:t>
            </a:r>
            <a:r>
              <a:rPr lang="ru-RU" dirty="0" err="1"/>
              <a:t>алушыларды</a:t>
            </a:r>
            <a:r>
              <a:rPr lang="ru-RU" dirty="0"/>
              <a:t> </a:t>
            </a:r>
            <a:r>
              <a:rPr lang="ru-RU" dirty="0" err="1"/>
              <a:t>аралық аттестаттаудан</a:t>
            </a:r>
            <a:r>
              <a:rPr lang="ru-RU" dirty="0"/>
              <a:t> </a:t>
            </a:r>
            <a:r>
              <a:rPr lang="ru-RU" dirty="0" err="1"/>
              <a:t>босату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бұйрықтар:</a:t>
            </a:r>
            <a:endParaRPr lang="ru-RU" dirty="0"/>
          </a:p>
          <a:p>
            <a:pPr fontAlgn="base"/>
            <a:r>
              <a:rPr lang="ru-RU" dirty="0"/>
              <a:t>      1) осы </a:t>
            </a:r>
            <a:r>
              <a:rPr lang="ru-RU" dirty="0" err="1"/>
              <a:t>тармақтың </a:t>
            </a:r>
            <a:r>
              <a:rPr lang="ru-RU" dirty="0"/>
              <a:t>1) </a:t>
            </a:r>
            <a:r>
              <a:rPr lang="ru-RU" dirty="0" err="1"/>
              <a:t>және </a:t>
            </a:r>
            <a:r>
              <a:rPr lang="ru-RU" dirty="0"/>
              <a:t>2) </a:t>
            </a:r>
            <a:r>
              <a:rPr lang="ru-RU" dirty="0" err="1"/>
              <a:t>тармақшаларында көрсетілген білім</a:t>
            </a:r>
            <a:r>
              <a:rPr lang="ru-RU" dirty="0"/>
              <a:t> </a:t>
            </a:r>
            <a:r>
              <a:rPr lang="ru-RU" dirty="0" err="1"/>
              <a:t>алушылар</a:t>
            </a:r>
            <a:r>
              <a:rPr lang="ru-RU" dirty="0"/>
              <a:t> </a:t>
            </a:r>
            <a:r>
              <a:rPr lang="ru-RU" dirty="0" err="1"/>
              <a:t>санаты</a:t>
            </a:r>
            <a:r>
              <a:rPr lang="ru-RU" dirty="0"/>
              <a:t> </a:t>
            </a:r>
            <a:r>
              <a:rPr lang="ru-RU" dirty="0" err="1"/>
              <a:t>үшін </a:t>
            </a:r>
            <a:r>
              <a:rPr lang="ru-RU" dirty="0"/>
              <a:t>"</a:t>
            </a:r>
            <a:r>
              <a:rPr lang="ru-RU" dirty="0" err="1"/>
              <a:t>Денсаулық сақтау саласындағы 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құжаттамасының нысандарын</a:t>
            </a:r>
            <a:r>
              <a:rPr lang="ru-RU" dirty="0"/>
              <a:t>, </a:t>
            </a:r>
            <a:r>
              <a:rPr lang="ru-RU" dirty="0" err="1"/>
              <a:t>сондай-ақ оларды</a:t>
            </a:r>
            <a:r>
              <a:rPr lang="ru-RU" dirty="0"/>
              <a:t> </a:t>
            </a:r>
            <a:r>
              <a:rPr lang="ru-RU" dirty="0" err="1"/>
              <a:t>толтыру</a:t>
            </a:r>
            <a:r>
              <a:rPr lang="ru-RU" dirty="0"/>
              <a:t> </a:t>
            </a:r>
            <a:r>
              <a:rPr lang="ru-RU" dirty="0" err="1"/>
              <a:t>жөніндегі нұсқаулықтарды бекіту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" </a:t>
            </a:r>
            <a:r>
              <a:rPr lang="ru-RU" dirty="0" err="1"/>
              <a:t>Қазақстан Республикасы</a:t>
            </a:r>
            <a:r>
              <a:rPr lang="ru-RU" dirty="0"/>
              <a:t> </a:t>
            </a:r>
            <a:r>
              <a:rPr lang="ru-RU" dirty="0" err="1"/>
              <a:t>Денсаулық сақтау министрінің міндетін</a:t>
            </a:r>
            <a:r>
              <a:rPr lang="ru-RU" dirty="0"/>
              <a:t> </a:t>
            </a:r>
            <a:r>
              <a:rPr lang="ru-RU" dirty="0" err="1"/>
              <a:t>атқарушының </a:t>
            </a:r>
            <a:r>
              <a:rPr lang="ru-RU" dirty="0"/>
              <a:t>2020 </a:t>
            </a:r>
            <a:r>
              <a:rPr lang="ru-RU" dirty="0" err="1"/>
              <a:t>жылғы </a:t>
            </a:r>
            <a:r>
              <a:rPr lang="ru-RU" dirty="0"/>
              <a:t>30 </a:t>
            </a:r>
            <a:r>
              <a:rPr lang="ru-RU" dirty="0" err="1"/>
              <a:t>қазандағы </a:t>
            </a:r>
            <a:r>
              <a:rPr lang="ru-RU" dirty="0"/>
              <a:t>№ ҚР ДСМ-175/2020 </a:t>
            </a:r>
            <a:r>
              <a:rPr lang="ru-RU" dirty="0" err="1">
                <a:hlinkClick r:id="rId2"/>
              </a:rPr>
              <a:t>бұйрығымен</a:t>
            </a:r>
            <a:r>
              <a:rPr lang="ru-RU" dirty="0"/>
              <a:t> (</a:t>
            </a:r>
            <a:r>
              <a:rPr lang="ru-RU" dirty="0" err="1"/>
              <a:t>Нормативтік</a:t>
            </a:r>
            <a:r>
              <a:rPr lang="ru-RU" dirty="0"/>
              <a:t> </a:t>
            </a:r>
            <a:r>
              <a:rPr lang="ru-RU" dirty="0" err="1"/>
              <a:t>құқықтық актілерді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тіркеу</a:t>
            </a:r>
            <a:r>
              <a:rPr lang="ru-RU" dirty="0"/>
              <a:t> </a:t>
            </a:r>
            <a:r>
              <a:rPr lang="ru-RU" dirty="0" err="1"/>
              <a:t>тізілімінде</a:t>
            </a:r>
            <a:r>
              <a:rPr lang="ru-RU" dirty="0"/>
              <a:t> № 21579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тіркелген</a:t>
            </a:r>
            <a:r>
              <a:rPr lang="ru-RU" dirty="0"/>
              <a:t>) (</a:t>
            </a:r>
            <a:r>
              <a:rPr lang="ru-RU" dirty="0" err="1"/>
              <a:t>бұдан әрі </a:t>
            </a:r>
            <a:r>
              <a:rPr lang="ru-RU" dirty="0"/>
              <a:t>– № ҚР ДСМ-175/2020 </a:t>
            </a:r>
            <a:r>
              <a:rPr lang="ru-RU" dirty="0" err="1"/>
              <a:t>бұйрық</a:t>
            </a:r>
            <a:r>
              <a:rPr lang="ru-RU" dirty="0"/>
              <a:t>) </a:t>
            </a:r>
            <a:r>
              <a:rPr lang="ru-RU" dirty="0" err="1"/>
              <a:t>бекітілген</a:t>
            </a:r>
            <a:r>
              <a:rPr lang="ru-RU" dirty="0"/>
              <a:t> № 026/е </a:t>
            </a:r>
            <a:r>
              <a:rPr lang="ru-RU" dirty="0" err="1"/>
              <a:t>нысанына</a:t>
            </a:r>
            <a:r>
              <a:rPr lang="ru-RU" dirty="0"/>
              <a:t> </a:t>
            </a:r>
            <a:r>
              <a:rPr lang="ru-RU" dirty="0" err="1"/>
              <a:t>сәйкес дәрігерлік-консультациялық комиссияның қорытындысы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2) </a:t>
            </a:r>
            <a:r>
              <a:rPr lang="ru-RU" dirty="0" err="1"/>
              <a:t>жақын туыстарының қайтыс болғаны туралы</a:t>
            </a:r>
            <a:r>
              <a:rPr lang="ru-RU" dirty="0"/>
              <a:t> </a:t>
            </a:r>
            <a:r>
              <a:rPr lang="ru-RU" dirty="0" err="1"/>
              <a:t>куәлік негізінде</a:t>
            </a:r>
            <a:r>
              <a:rPr lang="ru-RU" dirty="0"/>
              <a:t> </a:t>
            </a:r>
            <a:r>
              <a:rPr lang="ru-RU" dirty="0" err="1"/>
              <a:t>шығарылады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      </a:t>
            </a:r>
            <a:r>
              <a:rPr lang="ru-RU" b="1" dirty="0" err="1"/>
              <a:t>Аралық аттестаттаудан</a:t>
            </a:r>
            <a:r>
              <a:rPr lang="ru-RU" b="1" dirty="0"/>
              <a:t> </a:t>
            </a:r>
            <a:r>
              <a:rPr lang="ru-RU" b="1" dirty="0" err="1"/>
              <a:t>босатылған білім</a:t>
            </a:r>
            <a:r>
              <a:rPr lang="ru-RU" b="1" dirty="0"/>
              <a:t> </a:t>
            </a:r>
            <a:r>
              <a:rPr lang="ru-RU" b="1" dirty="0" err="1"/>
              <a:t>алушылар</a:t>
            </a:r>
            <a:r>
              <a:rPr lang="ru-RU" b="1" dirty="0"/>
              <a:t> </a:t>
            </a:r>
            <a:r>
              <a:rPr lang="ru-RU" b="1" dirty="0" err="1"/>
              <a:t>үшін қорытынды баға ағымдағы оқу жылының жылдық бағасы негізінде</a:t>
            </a:r>
            <a:r>
              <a:rPr lang="ru-RU" b="1" dirty="0"/>
              <a:t> </a:t>
            </a:r>
            <a:r>
              <a:rPr lang="ru-RU" b="1" dirty="0" err="1"/>
              <a:t>қойылады.</a:t>
            </a: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24744"/>
            <a:ext cx="74888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40. </a:t>
            </a:r>
            <a:r>
              <a:rPr lang="ru-RU" b="1" dirty="0"/>
              <a:t>9 -</a:t>
            </a:r>
            <a:r>
              <a:rPr lang="ru-RU" b="1" dirty="0" smtClean="0"/>
              <a:t> </a:t>
            </a:r>
            <a:r>
              <a:rPr lang="ru-RU" b="1" dirty="0" err="1"/>
              <a:t>сынып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/>
              <a:t>алушылары</a:t>
            </a:r>
            <a:r>
              <a:rPr lang="ru-RU" b="1" dirty="0"/>
              <a:t> </a:t>
            </a:r>
            <a:r>
              <a:rPr lang="ru-RU" b="1" dirty="0" err="1"/>
              <a:t>үшін қорытынды аттестаттау</a:t>
            </a:r>
            <a:r>
              <a:rPr lang="ru-RU" b="1" dirty="0"/>
              <a:t> </a:t>
            </a:r>
            <a:r>
              <a:rPr lang="ru-RU" b="1" dirty="0" err="1"/>
              <a:t>мынадай</a:t>
            </a:r>
            <a:r>
              <a:rPr lang="ru-RU" b="1" dirty="0"/>
              <a:t> </a:t>
            </a:r>
            <a:r>
              <a:rPr lang="ru-RU" b="1" dirty="0" err="1"/>
              <a:t>нысандарда</a:t>
            </a:r>
            <a:r>
              <a:rPr lang="ru-RU" b="1" dirty="0"/>
              <a:t> </a:t>
            </a:r>
            <a:r>
              <a:rPr lang="ru-RU" b="1" dirty="0" err="1"/>
              <a:t>өткізіледі</a:t>
            </a:r>
            <a:r>
              <a:rPr lang="ru-RU" b="1" dirty="0"/>
              <a:t>:</a:t>
            </a:r>
          </a:p>
          <a:p>
            <a:pPr fontAlgn="base"/>
            <a:r>
              <a:rPr lang="ru-RU" dirty="0"/>
              <a:t>      1) </a:t>
            </a:r>
            <a:r>
              <a:rPr lang="ru-RU" b="1" dirty="0" err="1"/>
              <a:t>қазақ </a:t>
            </a:r>
            <a:r>
              <a:rPr lang="ru-RU" b="1" dirty="0" err="1" smtClean="0"/>
              <a:t>тілі</a:t>
            </a:r>
            <a:r>
              <a:rPr lang="ru-RU" b="1" dirty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/>
              <a:t>эссе </a:t>
            </a:r>
            <a:r>
              <a:rPr lang="ru-RU" dirty="0" err="1"/>
              <a:t>нысанында</a:t>
            </a:r>
            <a:r>
              <a:rPr lang="ru-RU" dirty="0"/>
              <a:t>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, </a:t>
            </a:r>
          </a:p>
          <a:p>
            <a:pPr fontAlgn="base"/>
            <a:r>
              <a:rPr lang="ru-RU" dirty="0"/>
              <a:t>      2) </a:t>
            </a:r>
            <a:r>
              <a:rPr lang="ru-RU" b="1" dirty="0" err="1"/>
              <a:t>математикадан</a:t>
            </a:r>
            <a:r>
              <a:rPr lang="ru-RU" dirty="0"/>
              <a:t> (</a:t>
            </a:r>
            <a:r>
              <a:rPr lang="ru-RU" dirty="0" err="1"/>
              <a:t>алгебрадан</a:t>
            </a:r>
            <a:r>
              <a:rPr lang="ru-RU" dirty="0"/>
              <a:t>)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3) </a:t>
            </a:r>
            <a:r>
              <a:rPr lang="ru-RU" dirty="0" err="1" smtClean="0"/>
              <a:t>қазақ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оқытатын сыныптардағы </a:t>
            </a:r>
            <a:r>
              <a:rPr lang="ru-RU" b="1" dirty="0" err="1"/>
              <a:t>орыс</a:t>
            </a:r>
            <a:r>
              <a:rPr lang="ru-RU" b="1" dirty="0"/>
              <a:t> </a:t>
            </a:r>
            <a:r>
              <a:rPr lang="ru-RU" b="1" dirty="0" err="1"/>
              <a:t>тілі</a:t>
            </a:r>
            <a:r>
              <a:rPr lang="ru-RU" b="1" dirty="0"/>
              <a:t> мен </a:t>
            </a:r>
            <a:r>
              <a:rPr lang="ru-RU" b="1" dirty="0" err="1"/>
              <a:t>әдебиеті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4</a:t>
            </a:r>
            <a:r>
              <a:rPr lang="ru-RU" b="1" dirty="0"/>
              <a:t>) </a:t>
            </a:r>
            <a:r>
              <a:rPr lang="ru-RU" b="1" dirty="0" err="1"/>
              <a:t>таңдау пәні </a:t>
            </a:r>
            <a:r>
              <a:rPr lang="ru-RU" dirty="0"/>
              <a:t>(физика, химия, биология, география, геометрия, </a:t>
            </a:r>
            <a:r>
              <a:rPr lang="ru-RU" dirty="0" err="1"/>
              <a:t>Қазақстан тарихы</a:t>
            </a:r>
            <a:r>
              <a:rPr lang="ru-RU" dirty="0"/>
              <a:t>, </a:t>
            </a:r>
            <a:r>
              <a:rPr lang="ru-RU" dirty="0" err="1"/>
              <a:t>дүниежүзі тарихы</a:t>
            </a:r>
            <a:r>
              <a:rPr lang="ru-RU" dirty="0"/>
              <a:t>, </a:t>
            </a:r>
            <a:r>
              <a:rPr lang="ru-RU" dirty="0" err="1"/>
              <a:t>әдебиет (оқыту тілі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), </a:t>
            </a:r>
            <a:r>
              <a:rPr lang="ru-RU" dirty="0" err="1"/>
              <a:t>шет</a:t>
            </a:r>
            <a:r>
              <a:rPr lang="ru-RU" dirty="0"/>
              <a:t> </a:t>
            </a:r>
            <a:r>
              <a:rPr lang="ru-RU" dirty="0" err="1"/>
              <a:t>тілі</a:t>
            </a:r>
            <a:r>
              <a:rPr lang="ru-RU" dirty="0"/>
              <a:t> </a:t>
            </a:r>
            <a:r>
              <a:rPr lang="ru-RU" dirty="0" err="1"/>
              <a:t>(ағылшын/ </a:t>
            </a:r>
            <a:r>
              <a:rPr lang="ru-RU" dirty="0"/>
              <a:t>француз/</a:t>
            </a:r>
            <a:r>
              <a:rPr lang="ru-RU" dirty="0" err="1"/>
              <a:t>неміс</a:t>
            </a:r>
            <a:r>
              <a:rPr lang="ru-RU" dirty="0"/>
              <a:t>), информатика)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692696"/>
            <a:ext cx="741682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41. </a:t>
            </a:r>
            <a:r>
              <a:rPr lang="ru-RU" b="1" dirty="0"/>
              <a:t>11 -</a:t>
            </a:r>
            <a:r>
              <a:rPr lang="ru-RU" b="1" dirty="0" smtClean="0"/>
              <a:t> </a:t>
            </a:r>
            <a:r>
              <a:rPr lang="ru-RU" b="1" dirty="0" err="1"/>
              <a:t>сынып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/>
              <a:t>алушыларын</a:t>
            </a:r>
            <a:r>
              <a:rPr lang="ru-RU" b="1" dirty="0"/>
              <a:t> </a:t>
            </a:r>
            <a:r>
              <a:rPr lang="ru-RU" b="1" dirty="0" err="1"/>
              <a:t>қорытынды аттестаттау</a:t>
            </a:r>
            <a:r>
              <a:rPr lang="ru-RU" b="1" dirty="0"/>
              <a:t> </a:t>
            </a:r>
            <a:r>
              <a:rPr lang="ru-RU" b="1" dirty="0" err="1"/>
              <a:t>мынадай</a:t>
            </a:r>
            <a:r>
              <a:rPr lang="ru-RU" b="1" dirty="0"/>
              <a:t> </a:t>
            </a:r>
            <a:r>
              <a:rPr lang="ru-RU" b="1" dirty="0" err="1"/>
              <a:t>нысандарда</a:t>
            </a:r>
            <a:r>
              <a:rPr lang="ru-RU" b="1" dirty="0"/>
              <a:t> </a:t>
            </a:r>
            <a:r>
              <a:rPr lang="ru-RU" b="1" dirty="0" err="1"/>
              <a:t>өткізіледі</a:t>
            </a:r>
            <a:r>
              <a:rPr lang="ru-RU" b="1" dirty="0"/>
              <a:t>:</a:t>
            </a:r>
          </a:p>
          <a:p>
            <a:pPr fontAlgn="base"/>
            <a:r>
              <a:rPr lang="ru-RU" dirty="0"/>
              <a:t>      1) </a:t>
            </a:r>
            <a:r>
              <a:rPr lang="ru-RU" b="1" dirty="0" err="1"/>
              <a:t>қазақ </a:t>
            </a:r>
            <a:r>
              <a:rPr lang="ru-RU" b="1" dirty="0" err="1" smtClean="0"/>
              <a:t>тілі</a:t>
            </a:r>
            <a:r>
              <a:rPr lang="ru-RU" b="1" dirty="0" smtClean="0"/>
              <a:t>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2) </a:t>
            </a:r>
            <a:r>
              <a:rPr lang="ru-RU" b="1" dirty="0"/>
              <a:t>алгебра </a:t>
            </a:r>
            <a:r>
              <a:rPr lang="ru-RU" b="1" dirty="0" err="1"/>
              <a:t>және </a:t>
            </a:r>
            <a:r>
              <a:rPr lang="ru-RU" b="1" dirty="0"/>
              <a:t>анализ </a:t>
            </a:r>
            <a:r>
              <a:rPr lang="ru-RU" b="1" dirty="0" err="1"/>
              <a:t>бастамаларынан</a:t>
            </a:r>
            <a:r>
              <a:rPr lang="ru-RU" b="1" dirty="0"/>
              <a:t>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3) </a:t>
            </a:r>
            <a:r>
              <a:rPr lang="ru-RU" b="1" dirty="0" err="1"/>
              <a:t>Қазақстан тарихынан</a:t>
            </a:r>
            <a:r>
              <a:rPr lang="ru-RU" b="1" dirty="0"/>
              <a:t> </a:t>
            </a:r>
            <a:r>
              <a:rPr lang="ru-RU" dirty="0" err="1"/>
              <a:t>ауызша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4) </a:t>
            </a:r>
            <a:r>
              <a:rPr lang="ru-RU" dirty="0" err="1" smtClean="0"/>
              <a:t>қазақ </a:t>
            </a:r>
            <a:r>
              <a:rPr lang="ru-RU" dirty="0" err="1"/>
              <a:t>тілінде</a:t>
            </a:r>
            <a:r>
              <a:rPr lang="ru-RU" dirty="0"/>
              <a:t> </a:t>
            </a:r>
            <a:r>
              <a:rPr lang="ru-RU" dirty="0" err="1"/>
              <a:t>оқытатын </a:t>
            </a:r>
            <a:r>
              <a:rPr lang="ru-RU" dirty="0" err="1" smtClean="0"/>
              <a:t>мектептерде</a:t>
            </a:r>
            <a:r>
              <a:rPr lang="ru-RU" dirty="0" smtClean="0"/>
              <a:t> </a:t>
            </a:r>
            <a:r>
              <a:rPr lang="ru-RU" b="1" dirty="0" err="1"/>
              <a:t>орыс</a:t>
            </a:r>
            <a:r>
              <a:rPr lang="ru-RU" b="1" dirty="0"/>
              <a:t> </a:t>
            </a:r>
            <a:r>
              <a:rPr lang="ru-RU" b="1" dirty="0" err="1"/>
              <a:t>тілі</a:t>
            </a:r>
            <a:r>
              <a:rPr lang="ru-RU" b="1" dirty="0"/>
              <a:t> мен </a:t>
            </a:r>
            <a:r>
              <a:rPr lang="ru-RU" b="1" dirty="0" err="1"/>
              <a:t>әдебиетінен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      5) </a:t>
            </a:r>
            <a:r>
              <a:rPr lang="ru-RU" b="1" dirty="0" err="1"/>
              <a:t>таңдау бойынша</a:t>
            </a:r>
            <a:r>
              <a:rPr lang="ru-RU" b="1" dirty="0"/>
              <a:t> </a:t>
            </a:r>
            <a:r>
              <a:rPr lang="ru-RU" b="1" dirty="0" err="1"/>
              <a:t>пәннен </a:t>
            </a:r>
            <a:r>
              <a:rPr lang="ru-RU" dirty="0"/>
              <a:t>(физика, химия, биология, география, геометрия, </a:t>
            </a:r>
            <a:r>
              <a:rPr lang="ru-RU" dirty="0" err="1"/>
              <a:t>дүниежүзі тарихы</a:t>
            </a:r>
            <a:r>
              <a:rPr lang="ru-RU" dirty="0"/>
              <a:t>, </a:t>
            </a:r>
            <a:r>
              <a:rPr lang="ru-RU" dirty="0" err="1"/>
              <a:t>құқық негіздері</a:t>
            </a:r>
            <a:r>
              <a:rPr lang="ru-RU" dirty="0"/>
              <a:t>, </a:t>
            </a:r>
            <a:r>
              <a:rPr lang="ru-RU" dirty="0" err="1"/>
              <a:t>әдебиет (оқыту тілі</a:t>
            </a:r>
            <a:r>
              <a:rPr lang="ru-RU" dirty="0"/>
              <a:t>), </a:t>
            </a:r>
            <a:r>
              <a:rPr lang="ru-RU" dirty="0" err="1"/>
              <a:t>шетел</a:t>
            </a:r>
            <a:r>
              <a:rPr lang="ru-RU" dirty="0"/>
              <a:t> </a:t>
            </a:r>
            <a:r>
              <a:rPr lang="ru-RU" dirty="0" err="1"/>
              <a:t>тілі</a:t>
            </a:r>
            <a:r>
              <a:rPr lang="ru-RU" dirty="0"/>
              <a:t> </a:t>
            </a:r>
            <a:r>
              <a:rPr lang="ru-RU" dirty="0" err="1"/>
              <a:t>(ағылшын/ </a:t>
            </a:r>
            <a:r>
              <a:rPr lang="ru-RU" dirty="0"/>
              <a:t>француз/</a:t>
            </a:r>
            <a:r>
              <a:rPr lang="ru-RU" dirty="0" err="1"/>
              <a:t>неміс</a:t>
            </a:r>
            <a:r>
              <a:rPr lang="ru-RU" dirty="0"/>
              <a:t>), информатика) </a:t>
            </a:r>
            <a:r>
              <a:rPr lang="ru-RU" dirty="0" err="1"/>
              <a:t>жазбаша</a:t>
            </a:r>
            <a:r>
              <a:rPr lang="ru-RU" dirty="0"/>
              <a:t> </a:t>
            </a:r>
            <a:r>
              <a:rPr lang="ru-RU" dirty="0" err="1"/>
              <a:t>емтихан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527</Words>
  <Application>Microsoft Office PowerPoint</Application>
  <PresentationFormat>Экран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2026-01-08T06:19:12Z</dcterms:created>
  <dcterms:modified xsi:type="dcterms:W3CDTF">2026-01-08T07:40:13Z</dcterms:modified>
</cp:coreProperties>
</file>