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Аралық және қорытынды аттестаттауды</a:t>
            </a:r>
            <a:r>
              <a:rPr lang="ru-RU" dirty="0" smtClean="0"/>
              <a:t> </a:t>
            </a:r>
            <a:r>
              <a:rPr lang="ru-RU" dirty="0" err="1" smtClean="0"/>
              <a:t>өткізу бойынша</a:t>
            </a:r>
            <a:r>
              <a:rPr lang="ru-RU" dirty="0" smtClean="0"/>
              <a:t> </a:t>
            </a:r>
            <a:r>
              <a:rPr lang="ru-RU" dirty="0" err="1" smtClean="0"/>
              <a:t>әдістемелік ұсынымдар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1054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kk-KZ" sz="1600" dirty="0" smtClean="0"/>
              <a:t>Дайындаған ДОІЖ орынбасары: Каренова А.С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332656"/>
            <a:ext cx="5128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 smtClean="0"/>
              <a:t>Аралық емтихан 26-28 мамыр аралығында өтеді</a:t>
            </a:r>
          </a:p>
          <a:p>
            <a:r>
              <a:rPr lang="kk-KZ" dirty="0" smtClean="0"/>
              <a:t>Емтихан ұзақтығы 90 минут.  </a:t>
            </a:r>
          </a:p>
          <a:p>
            <a:endParaRPr lang="kk-KZ" dirty="0" smtClean="0"/>
          </a:p>
          <a:p>
            <a:r>
              <a:rPr lang="kk-KZ" dirty="0" smtClean="0"/>
              <a:t>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99592" y="1124745"/>
          <a:ext cx="6408713" cy="5271814"/>
        </p:xfrm>
        <a:graphic>
          <a:graphicData uri="http://schemas.openxmlformats.org/drawingml/2006/table">
            <a:tbl>
              <a:tblPr/>
              <a:tblGrid>
                <a:gridCol w="334582"/>
                <a:gridCol w="748993"/>
                <a:gridCol w="1125253"/>
                <a:gridCol w="638054"/>
                <a:gridCol w="643337"/>
                <a:gridCol w="1286673"/>
                <a:gridCol w="1631821"/>
              </a:tblGrid>
              <a:tr h="296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сынып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мерзімі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уақыты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кабинет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пән мұғалімі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latin typeface="Times New Roman"/>
                          <a:ea typeface="Times New Roman"/>
                          <a:cs typeface="Times New Roman"/>
                        </a:rPr>
                        <a:t>ассистенттер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«А»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.05.2025ж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09</a:t>
                      </a:r>
                      <a:r>
                        <a:rPr lang="kk-KZ" sz="14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Шерияздан Р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Темирханова С.Ж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Болат А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8 «Ә»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.05.2025ж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kk-KZ" sz="14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Хайымхан А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Маханова З.А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Харагизова Н.С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«Ә»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.05.2025ж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kk-KZ" sz="14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Шерияздан Р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Темирханова С.Ж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Хайымхан А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«А»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7.05.2025ж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kk-KZ" sz="14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Хайымхан А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Маханова З.А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Темирханова С.Ж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«А»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7.05.2025ж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kk-KZ" sz="14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Шерияздан Р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Болат А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Казбекова А.К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«Ә»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7.05.2025ж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kk-KZ" sz="14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Шерияздан Р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Темирханова С.Ж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Хайымхан А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«А»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7.05.2025ж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kk-KZ" sz="14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Рахманова Г.Р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Харагизова Н.С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Хайымхан А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«Ә»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8.05.2025ж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kk-KZ" sz="14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Рахманова Г.Р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Шерияздан Р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Хайымхан А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«А»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8.05.2025ж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kk-KZ" sz="14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Рахманова Г.Р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Шерияздан Р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Хайымхан А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104" marR="52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268760"/>
            <a:ext cx="6624736" cy="281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 </a:t>
            </a:r>
            <a:r>
              <a:rPr lang="ru-RU" sz="2000" dirty="0" err="1" smtClean="0"/>
              <a:t>"Қазақ тілі</a:t>
            </a:r>
            <a:r>
              <a:rPr lang="ru-RU" sz="2000" dirty="0" smtClean="0"/>
              <a:t>", </a:t>
            </a:r>
            <a:r>
              <a:rPr lang="ru-RU" sz="2000" dirty="0" err="1" smtClean="0"/>
              <a:t>"Қазақ тілі</a:t>
            </a:r>
            <a:r>
              <a:rPr lang="ru-RU" sz="2000" dirty="0" smtClean="0"/>
              <a:t> мен </a:t>
            </a:r>
            <a:r>
              <a:rPr lang="ru-RU" sz="2000" dirty="0" err="1" smtClean="0"/>
              <a:t>әдебиеті</a:t>
            </a:r>
            <a:r>
              <a:rPr lang="ru-RU" sz="2000" dirty="0" smtClean="0"/>
              <a:t>" </a:t>
            </a:r>
            <a:r>
              <a:rPr lang="ru-RU" sz="2000" dirty="0" err="1" smtClean="0"/>
              <a:t>пәндері бойынша</a:t>
            </a:r>
            <a:r>
              <a:rPr lang="ru-RU" sz="2000" dirty="0" smtClean="0"/>
              <a:t> </a:t>
            </a:r>
            <a:r>
              <a:rPr lang="ru-RU" sz="2000" dirty="0" err="1" smtClean="0"/>
              <a:t>қорытынды баға емтихан</a:t>
            </a:r>
            <a:r>
              <a:rPr lang="ru-RU" sz="2000" dirty="0" smtClean="0"/>
              <a:t> (бес </a:t>
            </a:r>
            <a:r>
              <a:rPr lang="ru-RU" sz="2000" dirty="0" err="1" smtClean="0"/>
              <a:t>балдық </a:t>
            </a:r>
            <a:r>
              <a:rPr lang="ru-RU" sz="2000" dirty="0" smtClean="0"/>
              <a:t>шкала </a:t>
            </a:r>
            <a:r>
              <a:rPr lang="ru-RU" sz="2000" dirty="0" err="1" smtClean="0"/>
              <a:t>бойынша</a:t>
            </a:r>
            <a:r>
              <a:rPr lang="ru-RU" sz="2000" dirty="0" smtClean="0"/>
              <a:t>) </a:t>
            </a:r>
            <a:r>
              <a:rPr lang="ru-RU" sz="2000" dirty="0" err="1" smtClean="0"/>
              <a:t>және жылдық бағалау </a:t>
            </a:r>
            <a:r>
              <a:rPr lang="ru-RU" sz="2000" dirty="0" smtClean="0"/>
              <a:t>(бес </a:t>
            </a:r>
            <a:r>
              <a:rPr lang="ru-RU" sz="2000" dirty="0" err="1" smtClean="0"/>
              <a:t>балдық </a:t>
            </a:r>
            <a:r>
              <a:rPr lang="ru-RU" sz="2000" dirty="0" smtClean="0"/>
              <a:t>шкала </a:t>
            </a:r>
            <a:r>
              <a:rPr lang="ru-RU" sz="2000" dirty="0" err="1" smtClean="0"/>
              <a:t>бойынша</a:t>
            </a:r>
            <a:r>
              <a:rPr lang="ru-RU" sz="2000" dirty="0" smtClean="0"/>
              <a:t>) </a:t>
            </a:r>
            <a:r>
              <a:rPr lang="ru-RU" sz="2000" dirty="0" err="1" smtClean="0"/>
              <a:t>нәтижелері негізінде</a:t>
            </a:r>
            <a:r>
              <a:rPr lang="ru-RU" sz="2000" dirty="0" smtClean="0"/>
              <a:t> 30-дан 70-ке </a:t>
            </a:r>
            <a:r>
              <a:rPr lang="ru-RU" sz="2000" dirty="0" err="1" smtClean="0"/>
              <a:t>пайыздық арақатынаста қойылады</a:t>
            </a:r>
            <a:r>
              <a:rPr lang="ru-RU" sz="2000" dirty="0" smtClean="0"/>
              <a:t>. </a:t>
            </a:r>
            <a:r>
              <a:rPr lang="ru-RU" sz="2000" dirty="0" err="1" smtClean="0"/>
              <a:t>Қорытынды бағалау ең жақын бүтінге қарай дөңгелектеледі.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620688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-Қорытынды аттестаттау</a:t>
            </a:r>
            <a:r>
              <a:rPr lang="ru-RU" dirty="0" smtClean="0"/>
              <a:t> </a:t>
            </a:r>
            <a:r>
              <a:rPr lang="ru-RU" dirty="0" err="1" smtClean="0"/>
              <a:t>кезеңінде ауырып</a:t>
            </a:r>
            <a:r>
              <a:rPr lang="ru-RU" dirty="0" smtClean="0"/>
              <a:t> </a:t>
            </a:r>
            <a:r>
              <a:rPr lang="ru-RU" dirty="0" err="1" smtClean="0"/>
              <a:t>қалған </a:t>
            </a:r>
            <a:r>
              <a:rPr lang="ru-RU" dirty="0" smtClean="0"/>
              <a:t>9 (10) </a:t>
            </a:r>
            <a:r>
              <a:rPr lang="ru-RU" dirty="0" err="1" smtClean="0"/>
              <a:t>және </a:t>
            </a:r>
            <a:r>
              <a:rPr lang="ru-RU" dirty="0" smtClean="0"/>
              <a:t>11 (12) </a:t>
            </a:r>
            <a:r>
              <a:rPr lang="ru-RU" dirty="0" err="1" smtClean="0"/>
              <a:t>сыныптардың білім</a:t>
            </a:r>
            <a:r>
              <a:rPr lang="ru-RU" dirty="0" smtClean="0"/>
              <a:t> </a:t>
            </a:r>
            <a:r>
              <a:rPr lang="ru-RU" dirty="0" err="1" smtClean="0"/>
              <a:t>алушылары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сауыққаннан кейін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өткізіп алған емтихандарды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тапсырады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813690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ru-RU" dirty="0" smtClean="0"/>
              <a:t>- 9  </a:t>
            </a:r>
            <a:r>
              <a:rPr lang="ru-RU" dirty="0" err="1" smtClean="0"/>
              <a:t>сыныпта</a:t>
            </a:r>
            <a:r>
              <a:rPr lang="ru-RU" dirty="0" smtClean="0"/>
              <a:t> </a:t>
            </a: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жұмыстарды орындауға </a:t>
            </a:r>
            <a:r>
              <a:rPr lang="ru-RU" dirty="0" smtClean="0"/>
              <a:t>– </a:t>
            </a:r>
            <a:r>
              <a:rPr lang="ru-RU" b="1" dirty="0" smtClean="0"/>
              <a:t>2 </a:t>
            </a:r>
            <a:r>
              <a:rPr lang="ru-RU" b="1" dirty="0" err="1" smtClean="0"/>
              <a:t>астрономиялық сағат</a:t>
            </a:r>
            <a:r>
              <a:rPr lang="ru-RU" dirty="0" smtClean="0"/>
              <a:t>, </a:t>
            </a:r>
            <a:r>
              <a:rPr lang="ru-RU" dirty="0" err="1" smtClean="0"/>
              <a:t>математикаға </a:t>
            </a:r>
            <a:r>
              <a:rPr lang="ru-RU" dirty="0" smtClean="0"/>
              <a:t>(</a:t>
            </a:r>
            <a:r>
              <a:rPr lang="ru-RU" dirty="0" err="1" smtClean="0"/>
              <a:t>алгебраға</a:t>
            </a:r>
            <a:r>
              <a:rPr lang="ru-RU" dirty="0" smtClean="0"/>
              <a:t>) (</a:t>
            </a:r>
            <a:r>
              <a:rPr lang="ru-RU" dirty="0" err="1" smtClean="0"/>
              <a:t>жазбаша</a:t>
            </a:r>
            <a:r>
              <a:rPr lang="ru-RU" dirty="0" smtClean="0"/>
              <a:t>) – </a:t>
            </a:r>
            <a:r>
              <a:rPr lang="ru-RU" b="1" dirty="0" smtClean="0"/>
              <a:t>3 </a:t>
            </a:r>
            <a:r>
              <a:rPr lang="ru-RU" b="1" dirty="0" err="1" smtClean="0"/>
              <a:t>астрономиялық </a:t>
            </a:r>
            <a:r>
              <a:rPr lang="ru-RU" dirty="0" err="1" smtClean="0"/>
              <a:t>бөлінеді</a:t>
            </a:r>
            <a:r>
              <a:rPr lang="ru-RU" dirty="0" smtClean="0"/>
              <a:t>.</a:t>
            </a:r>
          </a:p>
          <a:p>
            <a:pPr fontAlgn="base">
              <a:lnSpc>
                <a:spcPct val="150000"/>
              </a:lnSpc>
            </a:pPr>
            <a:r>
              <a:rPr lang="ru-RU" dirty="0" smtClean="0"/>
              <a:t>     </a:t>
            </a:r>
          </a:p>
          <a:p>
            <a:pPr fontAlgn="base">
              <a:lnSpc>
                <a:spcPct val="150000"/>
              </a:lnSpc>
            </a:pPr>
            <a:r>
              <a:rPr lang="ru-RU" dirty="0" smtClean="0"/>
              <a:t> 11  </a:t>
            </a:r>
            <a:r>
              <a:rPr lang="ru-RU" dirty="0" err="1" smtClean="0"/>
              <a:t>сыныпта</a:t>
            </a:r>
            <a:r>
              <a:rPr lang="ru-RU" dirty="0" smtClean="0"/>
              <a:t> </a:t>
            </a:r>
            <a:r>
              <a:rPr lang="ru-RU" dirty="0" err="1" smtClean="0"/>
              <a:t>қазақ тілі</a:t>
            </a:r>
            <a:r>
              <a:rPr lang="ru-RU" dirty="0" smtClean="0"/>
              <a:t> (</a:t>
            </a:r>
            <a:r>
              <a:rPr lang="ru-RU" dirty="0" err="1" smtClean="0"/>
              <a:t>оқыту тілі</a:t>
            </a:r>
            <a:r>
              <a:rPr lang="ru-RU" dirty="0" smtClean="0"/>
              <a:t>) </a:t>
            </a: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емтиханға </a:t>
            </a:r>
            <a:r>
              <a:rPr lang="ru-RU" b="1" dirty="0" smtClean="0"/>
              <a:t>3 </a:t>
            </a:r>
            <a:r>
              <a:rPr lang="ru-RU" b="1" dirty="0" err="1" smtClean="0"/>
              <a:t>астрономиялық сағат</a:t>
            </a:r>
            <a:r>
              <a:rPr lang="ru-RU" b="1" dirty="0" smtClean="0"/>
              <a:t>, </a:t>
            </a:r>
            <a:r>
              <a:rPr lang="ru-RU" dirty="0" smtClean="0"/>
              <a:t>алгебра </a:t>
            </a:r>
            <a:r>
              <a:rPr lang="ru-RU" dirty="0" err="1" smtClean="0"/>
              <a:t>және </a:t>
            </a:r>
            <a:r>
              <a:rPr lang="ru-RU" dirty="0" smtClean="0"/>
              <a:t>анализ </a:t>
            </a:r>
            <a:r>
              <a:rPr lang="ru-RU" dirty="0" err="1" smtClean="0"/>
              <a:t>бастамалары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b="1" dirty="0" smtClean="0"/>
              <a:t>5 </a:t>
            </a:r>
            <a:r>
              <a:rPr lang="ru-RU" b="1" dirty="0" err="1" smtClean="0"/>
              <a:t>астрономиялық сағат бөлінеді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 	</a:t>
            </a: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емтихандар</a:t>
            </a:r>
            <a:r>
              <a:rPr lang="ru-RU" dirty="0" smtClean="0"/>
              <a:t> 9 </a:t>
            </a:r>
            <a:r>
              <a:rPr lang="ru-RU" dirty="0" err="1" smtClean="0"/>
              <a:t>және </a:t>
            </a:r>
            <a:r>
              <a:rPr lang="ru-RU" dirty="0" smtClean="0"/>
              <a:t>11 </a:t>
            </a:r>
            <a:r>
              <a:rPr lang="ru-RU" dirty="0" err="1" smtClean="0"/>
              <a:t>сынып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алушылары</a:t>
            </a:r>
            <a:r>
              <a:rPr lang="ru-RU" dirty="0" smtClean="0"/>
              <a:t> </a:t>
            </a:r>
            <a:r>
              <a:rPr lang="ru-RU" b="1" dirty="0" err="1" smtClean="0"/>
              <a:t>бір-бірден</a:t>
            </a:r>
            <a:r>
              <a:rPr lang="ru-RU" b="1" dirty="0" smtClean="0"/>
              <a:t> </a:t>
            </a:r>
            <a:r>
              <a:rPr lang="ru-RU" b="1" dirty="0" err="1" smtClean="0"/>
              <a:t>отырғызылатын үлкен сынып</a:t>
            </a:r>
            <a:r>
              <a:rPr lang="ru-RU" b="1" dirty="0" smtClean="0"/>
              <a:t> </a:t>
            </a:r>
            <a:r>
              <a:rPr lang="ru-RU" b="1" dirty="0" err="1" smtClean="0"/>
              <a:t>бөлмелерінде </a:t>
            </a:r>
            <a:r>
              <a:rPr lang="ru-RU" dirty="0" smtClean="0"/>
              <a:t>(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партаға бір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алушысы</a:t>
            </a:r>
            <a:r>
              <a:rPr lang="ru-RU" dirty="0" smtClean="0"/>
              <a:t> </a:t>
            </a:r>
            <a:r>
              <a:rPr lang="ru-RU" dirty="0" err="1" smtClean="0"/>
              <a:t>отырғызылып толық сынып</a:t>
            </a:r>
            <a:r>
              <a:rPr lang="ru-RU" dirty="0" smtClean="0"/>
              <a:t> </a:t>
            </a:r>
            <a:r>
              <a:rPr lang="ru-RU" dirty="0" err="1" smtClean="0"/>
              <a:t>сиятындай</a:t>
            </a:r>
            <a:r>
              <a:rPr lang="ru-RU" dirty="0" smtClean="0"/>
              <a:t> </a:t>
            </a:r>
            <a:r>
              <a:rPr lang="ru-RU" dirty="0" err="1" smtClean="0"/>
              <a:t>мектеп</a:t>
            </a:r>
            <a:r>
              <a:rPr lang="ru-RU" dirty="0" smtClean="0"/>
              <a:t> </a:t>
            </a:r>
            <a:r>
              <a:rPr lang="ru-RU" dirty="0" err="1" smtClean="0"/>
              <a:t>ғимаратындағы үлкен бөлмеде</a:t>
            </a:r>
            <a:r>
              <a:rPr lang="ru-RU" dirty="0" smtClean="0"/>
              <a:t>) </a:t>
            </a:r>
            <a:r>
              <a:rPr lang="ru-RU" dirty="0" err="1" smtClean="0"/>
              <a:t>өтеді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      </a:t>
            </a: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жұмыстарды орындау</a:t>
            </a:r>
            <a:r>
              <a:rPr lang="ru-RU" dirty="0" smtClean="0"/>
              <a:t> </a:t>
            </a:r>
            <a:r>
              <a:rPr lang="ru-RU" dirty="0" err="1" smtClean="0"/>
              <a:t>үшін білім</a:t>
            </a:r>
            <a:r>
              <a:rPr lang="ru-RU" dirty="0" smtClean="0"/>
              <a:t> </a:t>
            </a:r>
            <a:r>
              <a:rPr lang="ru-RU" dirty="0" err="1" smtClean="0"/>
              <a:t>алушыларға мектептің </a:t>
            </a:r>
            <a:r>
              <a:rPr lang="ru-RU" b="1" dirty="0" err="1" smtClean="0"/>
              <a:t>мөртабаны басылған қағаз беріледі</a:t>
            </a:r>
            <a:r>
              <a:rPr lang="ru-RU" b="1" dirty="0" smtClean="0"/>
              <a:t>.</a:t>
            </a:r>
          </a:p>
          <a:p>
            <a:pPr fontAlgn="base"/>
            <a:r>
              <a:rPr lang="ru-RU" dirty="0" smtClean="0"/>
              <a:t>      </a:t>
            </a:r>
            <a:r>
              <a:rPr lang="ru-RU" dirty="0" err="1" smtClean="0">
                <a:solidFill>
                  <a:srgbClr val="FF0000"/>
                </a:solidFill>
              </a:rPr>
              <a:t>Орындалған жұмысты жоба</a:t>
            </a:r>
            <a:r>
              <a:rPr lang="ru-RU" dirty="0" smtClean="0">
                <a:solidFill>
                  <a:srgbClr val="FF0000"/>
                </a:solidFill>
              </a:rPr>
              <a:t> (черновик)  </a:t>
            </a:r>
            <a:r>
              <a:rPr lang="ru-RU" dirty="0" err="1" smtClean="0">
                <a:solidFill>
                  <a:srgbClr val="FF0000"/>
                </a:solidFill>
              </a:rPr>
              <a:t>жазбаларымен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бірге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білім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алушылар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Комиссияға тапсырады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fontAlgn="base"/>
            <a:r>
              <a:rPr lang="ru-RU" dirty="0" smtClean="0"/>
              <a:t>      </a:t>
            </a:r>
            <a:r>
              <a:rPr lang="ru-RU" dirty="0" err="1" smtClean="0"/>
              <a:t>Жұмыстарын емтиханға арналып</a:t>
            </a:r>
            <a:r>
              <a:rPr lang="ru-RU" dirty="0" smtClean="0"/>
              <a:t> </a:t>
            </a:r>
            <a:r>
              <a:rPr lang="ru-RU" dirty="0" err="1" smtClean="0"/>
              <a:t>бөлінген уақыт ішінде</a:t>
            </a:r>
            <a:r>
              <a:rPr lang="ru-RU" dirty="0" smtClean="0"/>
              <a:t> </a:t>
            </a:r>
            <a:r>
              <a:rPr lang="ru-RU" dirty="0" err="1" smtClean="0"/>
              <a:t>аяқтай алмаған білім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алушылар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аяқталмаған қалпында тапсырады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645024"/>
            <a:ext cx="7200800" cy="212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емтихан</a:t>
            </a:r>
            <a:r>
              <a:rPr lang="ru-RU" dirty="0" smtClean="0"/>
              <a:t> </a:t>
            </a:r>
            <a:r>
              <a:rPr lang="ru-RU" dirty="0" err="1" smtClean="0"/>
              <a:t>өткізу кезінде</a:t>
            </a:r>
            <a:r>
              <a:rPr lang="ru-RU" dirty="0" smtClean="0"/>
              <a:t> (</a:t>
            </a:r>
            <a:r>
              <a:rPr lang="ru-RU" dirty="0" err="1" smtClean="0"/>
              <a:t>диктанттан</a:t>
            </a:r>
            <a:r>
              <a:rPr lang="ru-RU" dirty="0" smtClean="0"/>
              <a:t> </a:t>
            </a:r>
            <a:r>
              <a:rPr lang="ru-RU" dirty="0" err="1" smtClean="0"/>
              <a:t>басқа</a:t>
            </a:r>
            <a:r>
              <a:rPr lang="ru-RU" dirty="0" smtClean="0"/>
              <a:t>)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алушыға дәлелді себеппен</a:t>
            </a:r>
            <a:r>
              <a:rPr lang="ru-RU" dirty="0" smtClean="0"/>
              <a:t> </a:t>
            </a:r>
            <a:r>
              <a:rPr lang="ru-RU" dirty="0" err="1" smtClean="0"/>
              <a:t>сынып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бөлмесінен шығуға рұқсат етіледі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err="1" smtClean="0"/>
              <a:t>Бұл жағдайда ол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жұмысты емтихан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жұмысында немесе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тіркеу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журналында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білім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алушының емтиханда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болмауының ұзақтығын белгілейтін</a:t>
            </a:r>
            <a:r>
              <a:rPr lang="ru-RU" b="1" dirty="0" smtClean="0">
                <a:solidFill>
                  <a:srgbClr val="FF0000"/>
                </a:solidFill>
              </a:rPr>
              <a:t> Комиссия </a:t>
            </a:r>
            <a:r>
              <a:rPr lang="ru-RU" b="1" dirty="0" err="1" smtClean="0">
                <a:solidFill>
                  <a:srgbClr val="FF0000"/>
                </a:solidFill>
              </a:rPr>
              <a:t>мүшесіне тапсырады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 	</a:t>
            </a: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емтихан</a:t>
            </a:r>
            <a:r>
              <a:rPr lang="ru-RU" dirty="0" smtClean="0"/>
              <a:t> </a:t>
            </a:r>
            <a:r>
              <a:rPr lang="ru-RU" dirty="0" err="1" smtClean="0"/>
              <a:t>және тестілеу</a:t>
            </a:r>
            <a:r>
              <a:rPr lang="ru-RU" dirty="0" smtClean="0"/>
              <a:t> </a:t>
            </a:r>
            <a:r>
              <a:rPr lang="ru-RU" dirty="0" err="1" smtClean="0"/>
              <a:t>аяқталғаннан кейін</a:t>
            </a:r>
            <a:r>
              <a:rPr lang="ru-RU" dirty="0" smtClean="0"/>
              <a:t> Комиссия </a:t>
            </a:r>
            <a:r>
              <a:rPr lang="ru-RU" dirty="0" err="1" smtClean="0"/>
              <a:t>мүшелері мектеп</a:t>
            </a:r>
            <a:r>
              <a:rPr lang="ru-RU" dirty="0" smtClean="0"/>
              <a:t> </a:t>
            </a:r>
            <a:r>
              <a:rPr lang="ru-RU" dirty="0" err="1" smtClean="0"/>
              <a:t>ғимаратында жалпы</a:t>
            </a:r>
            <a:r>
              <a:rPr lang="ru-RU" dirty="0" smtClean="0"/>
              <a:t> орта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"Алтын </a:t>
            </a:r>
            <a:r>
              <a:rPr lang="ru-RU" dirty="0" err="1" smtClean="0"/>
              <a:t>белгі</a:t>
            </a:r>
            <a:r>
              <a:rPr lang="ru-RU" dirty="0" smtClean="0"/>
              <a:t>" </a:t>
            </a:r>
            <a:r>
              <a:rPr lang="ru-RU" dirty="0" err="1" smtClean="0"/>
              <a:t>аттестаттарын</a:t>
            </a:r>
            <a:r>
              <a:rPr lang="ru-RU" dirty="0" smtClean="0"/>
              <a:t> </a:t>
            </a:r>
            <a:r>
              <a:rPr lang="ru-RU" dirty="0" err="1" smtClean="0"/>
              <a:t>алуға үміткерлердің Қағидалардың </a:t>
            </a:r>
            <a:r>
              <a:rPr lang="ru-RU" dirty="0" smtClean="0"/>
              <a:t>41-тармағының 1) </a:t>
            </a:r>
            <a:r>
              <a:rPr lang="ru-RU" dirty="0" err="1" smtClean="0"/>
              <a:t>қазақ тілі</a:t>
            </a:r>
            <a:r>
              <a:rPr lang="ru-RU" dirty="0" smtClean="0"/>
              <a:t>  2) алгебра </a:t>
            </a:r>
            <a:r>
              <a:rPr lang="ru-RU" dirty="0" err="1" smtClean="0"/>
              <a:t>және </a:t>
            </a:r>
            <a:r>
              <a:rPr lang="ru-RU" dirty="0" smtClean="0"/>
              <a:t>анализ </a:t>
            </a:r>
            <a:r>
              <a:rPr lang="ru-RU" dirty="0" err="1" smtClean="0"/>
              <a:t>бастамалары</a:t>
            </a:r>
            <a:r>
              <a:rPr lang="ru-RU" dirty="0" smtClean="0"/>
              <a:t>  </a:t>
            </a:r>
            <a:r>
              <a:rPr lang="ru-RU" dirty="0" err="1" smtClean="0"/>
              <a:t>оқу пәндері жұмыстарынан басқа білім</a:t>
            </a:r>
            <a:r>
              <a:rPr lang="ru-RU" dirty="0" smtClean="0"/>
              <a:t> </a:t>
            </a:r>
            <a:r>
              <a:rPr lang="ru-RU" dirty="0" err="1" smtClean="0"/>
              <a:t>алушылардың </a:t>
            </a:r>
            <a:r>
              <a:rPr lang="ru-RU" b="1" dirty="0" err="1" smtClean="0">
                <a:solidFill>
                  <a:srgbClr val="FF0000"/>
                </a:solidFill>
              </a:rPr>
              <a:t>жұмыстарын тексереді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fontAlgn="base"/>
            <a:r>
              <a:rPr lang="ru-RU" dirty="0" smtClean="0"/>
              <a:t>     </a:t>
            </a:r>
          </a:p>
          <a:p>
            <a:pPr fontAlgn="base"/>
            <a:r>
              <a:rPr lang="ru-RU" dirty="0" smtClean="0"/>
              <a:t> </a:t>
            </a:r>
            <a:r>
              <a:rPr lang="ru-RU" dirty="0" err="1" smtClean="0"/>
              <a:t>Тексерілмеген</a:t>
            </a:r>
            <a:r>
              <a:rPr lang="ru-RU" dirty="0" smtClean="0"/>
              <a:t> </a:t>
            </a:r>
            <a:r>
              <a:rPr lang="ru-RU" dirty="0" err="1" smtClean="0"/>
              <a:t>жұмыстар мектеп</a:t>
            </a:r>
            <a:r>
              <a:rPr lang="ru-RU" dirty="0" smtClean="0"/>
              <a:t> </a:t>
            </a:r>
            <a:r>
              <a:rPr lang="ru-RU" dirty="0" err="1" smtClean="0"/>
              <a:t>басшысына</a:t>
            </a:r>
            <a:r>
              <a:rPr lang="ru-RU" dirty="0" smtClean="0"/>
              <a:t> </a:t>
            </a:r>
            <a:r>
              <a:rPr lang="ru-RU" dirty="0" err="1" smtClean="0"/>
              <a:t>сақтау үшін тапсырылады</a:t>
            </a:r>
            <a:r>
              <a:rPr lang="ru-RU" dirty="0" smtClean="0"/>
              <a:t>. </a:t>
            </a:r>
          </a:p>
          <a:p>
            <a:pPr fontAlgn="base"/>
            <a:endParaRPr lang="ru-RU" b="1" dirty="0" smtClean="0">
              <a:solidFill>
                <a:srgbClr val="FF0000"/>
              </a:solidFill>
            </a:endParaRPr>
          </a:p>
          <a:p>
            <a:pPr fontAlgn="base"/>
            <a:r>
              <a:rPr lang="ru-RU" b="1" dirty="0" err="1" smtClean="0">
                <a:solidFill>
                  <a:srgbClr val="FF0000"/>
                </a:solidFill>
              </a:rPr>
              <a:t>Тексеру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кезінде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қателердің асты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сызылады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  <a:r>
              <a:rPr lang="ru-RU" b="1" dirty="0" err="1" smtClean="0">
                <a:solidFill>
                  <a:srgbClr val="FF0000"/>
                </a:solidFill>
              </a:rPr>
              <a:t>Жалпы</a:t>
            </a:r>
            <a:r>
              <a:rPr lang="ru-RU" b="1" dirty="0" smtClean="0">
                <a:solidFill>
                  <a:srgbClr val="FF0000"/>
                </a:solidFill>
              </a:rPr>
              <a:t> орта </a:t>
            </a:r>
            <a:r>
              <a:rPr lang="ru-RU" b="1" dirty="0" err="1" smtClean="0">
                <a:solidFill>
                  <a:srgbClr val="FF0000"/>
                </a:solidFill>
              </a:rPr>
              <a:t>білім</a:t>
            </a:r>
            <a:r>
              <a:rPr lang="ru-RU" b="1" dirty="0" smtClean="0">
                <a:solidFill>
                  <a:srgbClr val="FF0000"/>
                </a:solidFill>
              </a:rPr>
              <a:t> курсы </a:t>
            </a:r>
            <a:r>
              <a:rPr lang="ru-RU" b="1" dirty="0" err="1" smtClean="0">
                <a:solidFill>
                  <a:srgbClr val="FF0000"/>
                </a:solidFill>
              </a:rPr>
              <a:t>бойынша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эсседе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қателердің </a:t>
            </a:r>
            <a:r>
              <a:rPr lang="ru-RU" b="1" dirty="0" smtClean="0">
                <a:solidFill>
                  <a:srgbClr val="FF0000"/>
                </a:solidFill>
              </a:rPr>
              <a:t>саны </a:t>
            </a:r>
            <a:r>
              <a:rPr lang="ru-RU" b="1" dirty="0" err="1" smtClean="0">
                <a:solidFill>
                  <a:srgbClr val="FF0000"/>
                </a:solidFill>
              </a:rPr>
              <a:t>жеке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көрсетіледі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fontAlgn="base"/>
            <a:r>
              <a:rPr lang="ru-RU" dirty="0" smtClean="0"/>
              <a:t>    </a:t>
            </a:r>
          </a:p>
          <a:p>
            <a:pPr fontAlgn="base"/>
            <a:r>
              <a:rPr lang="ru-RU" dirty="0" smtClean="0"/>
              <a:t>  Математика (алгебра) </a:t>
            </a:r>
            <a:r>
              <a:rPr lang="ru-RU" dirty="0" err="1" smtClean="0"/>
              <a:t>бойынша</a:t>
            </a:r>
            <a:r>
              <a:rPr lang="ru-RU" dirty="0" smtClean="0"/>
              <a:t> "2" </a:t>
            </a:r>
            <a:r>
              <a:rPr lang="ru-RU" dirty="0" err="1" smtClean="0"/>
              <a:t>және </a:t>
            </a:r>
            <a:r>
              <a:rPr lang="ru-RU" dirty="0" smtClean="0"/>
              <a:t>"5"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бағаға бағаланған жазбаша</a:t>
            </a:r>
            <a:r>
              <a:rPr lang="ru-RU" dirty="0" smtClean="0"/>
              <a:t> </a:t>
            </a:r>
            <a:r>
              <a:rPr lang="ru-RU" dirty="0" err="1" smtClean="0"/>
              <a:t>жұмысқа </a:t>
            </a:r>
            <a:r>
              <a:rPr lang="ru-RU" b="1" dirty="0" err="1" smtClean="0"/>
              <a:t>мектеп</a:t>
            </a:r>
            <a:r>
              <a:rPr lang="ru-RU" b="1" dirty="0" smtClean="0"/>
              <a:t> </a:t>
            </a:r>
            <a:r>
              <a:rPr lang="ru-RU" b="1" dirty="0" err="1" smtClean="0"/>
              <a:t>Комиссиясы</a:t>
            </a:r>
            <a:r>
              <a:rPr lang="ru-RU" b="1" dirty="0" smtClean="0"/>
              <a:t> рецензия </a:t>
            </a:r>
            <a:r>
              <a:rPr lang="ru-RU" b="1" dirty="0" err="1" smtClean="0"/>
              <a:t>береді</a:t>
            </a:r>
            <a:r>
              <a:rPr lang="ru-RU" b="1" dirty="0" smtClean="0"/>
              <a:t>.</a:t>
            </a:r>
          </a:p>
          <a:p>
            <a:pPr fontAlgn="base"/>
            <a:r>
              <a:rPr lang="ru-RU" dirty="0" smtClean="0"/>
              <a:t>     </a:t>
            </a:r>
          </a:p>
          <a:p>
            <a:pPr fontAlgn="base"/>
            <a:r>
              <a:rPr lang="ru-RU" dirty="0" smtClean="0"/>
              <a:t> 9 (10) </a:t>
            </a:r>
            <a:r>
              <a:rPr lang="ru-RU" dirty="0" err="1" smtClean="0"/>
              <a:t>және </a:t>
            </a:r>
            <a:r>
              <a:rPr lang="ru-RU" dirty="0" smtClean="0"/>
              <a:t>11 (12) </a:t>
            </a:r>
            <a:r>
              <a:rPr lang="ru-RU" dirty="0" err="1" smtClean="0"/>
              <a:t>сыныптарда</a:t>
            </a:r>
            <a:r>
              <a:rPr lang="ru-RU" dirty="0" smtClean="0"/>
              <a:t> </a:t>
            </a:r>
            <a:r>
              <a:rPr lang="ru-RU" dirty="0" err="1" smtClean="0"/>
              <a:t>жұмыстар балдарды</a:t>
            </a:r>
            <a:r>
              <a:rPr lang="ru-RU" dirty="0" smtClean="0"/>
              <a:t> </a:t>
            </a:r>
            <a:r>
              <a:rPr lang="ru-RU" dirty="0" err="1" smtClean="0"/>
              <a:t>қою схемасына</a:t>
            </a:r>
            <a:r>
              <a:rPr lang="ru-RU" dirty="0" smtClean="0"/>
              <a:t> </a:t>
            </a:r>
            <a:r>
              <a:rPr lang="ru-RU" dirty="0" err="1" smtClean="0"/>
              <a:t>сәйкес тексеріледі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    </a:t>
            </a:r>
          </a:p>
          <a:p>
            <a:pPr fontAlgn="base"/>
            <a:r>
              <a:rPr lang="ru-RU" dirty="0" smtClean="0"/>
              <a:t>  	</a:t>
            </a:r>
            <a:r>
              <a:rPr lang="ru-RU" dirty="0" err="1" smtClean="0"/>
              <a:t>Мектептердің барлық сыныптарындағы жазбаша</a:t>
            </a:r>
            <a:r>
              <a:rPr lang="ru-RU" dirty="0" smtClean="0"/>
              <a:t> </a:t>
            </a:r>
            <a:r>
              <a:rPr lang="ru-RU" dirty="0" err="1" smtClean="0"/>
              <a:t>емтихан</a:t>
            </a:r>
            <a:r>
              <a:rPr lang="ru-RU" dirty="0" smtClean="0"/>
              <a:t> </a:t>
            </a:r>
            <a:r>
              <a:rPr lang="ru-RU" dirty="0" err="1" smtClean="0"/>
              <a:t>жұмыстары </a:t>
            </a:r>
            <a:r>
              <a:rPr lang="ru-RU" dirty="0" smtClean="0"/>
              <a:t>Астана </a:t>
            </a:r>
            <a:r>
              <a:rPr lang="ru-RU" dirty="0" err="1" smtClean="0"/>
              <a:t>қаласының </a:t>
            </a:r>
            <a:r>
              <a:rPr lang="ru-RU" b="1" dirty="0" err="1" smtClean="0"/>
              <a:t>уақытымен таңертеңгі сағат </a:t>
            </a:r>
            <a:r>
              <a:rPr lang="ru-RU" b="1" dirty="0" smtClean="0"/>
              <a:t>10:00-де </a:t>
            </a:r>
            <a:r>
              <a:rPr lang="ru-RU" b="1" dirty="0" err="1" smtClean="0"/>
              <a:t>басталады</a:t>
            </a:r>
            <a:r>
              <a:rPr lang="ru-RU" b="1" dirty="0" smtClean="0"/>
              <a:t>.</a:t>
            </a:r>
          </a:p>
          <a:p>
            <a:pPr fontAlgn="base"/>
            <a:r>
              <a:rPr lang="ru-RU" dirty="0" smtClean="0"/>
              <a:t>    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028343"/>
            <a:ext cx="75608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  9 </a:t>
            </a:r>
            <a:r>
              <a:rPr lang="ru-RU" dirty="0" err="1" smtClean="0"/>
              <a:t>және </a:t>
            </a:r>
            <a:r>
              <a:rPr lang="ru-RU" dirty="0" smtClean="0"/>
              <a:t>11  </a:t>
            </a:r>
            <a:r>
              <a:rPr lang="ru-RU" dirty="0" err="1" smtClean="0"/>
              <a:t>сыныптарда</a:t>
            </a:r>
            <a:r>
              <a:rPr lang="ru-RU" dirty="0" smtClean="0"/>
              <a:t> </a:t>
            </a:r>
            <a:r>
              <a:rPr lang="ru-RU" dirty="0" err="1" smtClean="0"/>
              <a:t>пәндер бойынша</a:t>
            </a:r>
            <a:r>
              <a:rPr lang="ru-RU" dirty="0" smtClean="0"/>
              <a:t> </a:t>
            </a:r>
            <a:r>
              <a:rPr lang="ru-RU" dirty="0" err="1" smtClean="0"/>
              <a:t>қорытынды аттестаттау</a:t>
            </a:r>
            <a:r>
              <a:rPr lang="ru-RU" dirty="0" smtClean="0"/>
              <a:t> </a:t>
            </a:r>
            <a:r>
              <a:rPr lang="ru-RU" dirty="0" err="1" smtClean="0"/>
              <a:t>өткеннен кейін</a:t>
            </a:r>
            <a:r>
              <a:rPr lang="ru-RU" dirty="0" smtClean="0"/>
              <a:t> Комиссия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алушыларға балдарды</a:t>
            </a:r>
            <a:r>
              <a:rPr lang="ru-RU" dirty="0" smtClean="0"/>
              <a:t> </a:t>
            </a:r>
            <a:r>
              <a:rPr lang="ru-RU" dirty="0" err="1" smtClean="0"/>
              <a:t>және емтихан</a:t>
            </a:r>
            <a:r>
              <a:rPr lang="ru-RU" dirty="0" smtClean="0"/>
              <a:t> </a:t>
            </a:r>
            <a:r>
              <a:rPr lang="ru-RU" dirty="0" err="1" smtClean="0"/>
              <a:t>бағаларын қояды және оларды</a:t>
            </a:r>
            <a:r>
              <a:rPr lang="ru-RU" dirty="0" smtClean="0"/>
              <a:t> осы </a:t>
            </a:r>
            <a:r>
              <a:rPr lang="ru-RU" dirty="0" err="1" smtClean="0"/>
              <a:t>Қағидаларға </a:t>
            </a:r>
            <a:r>
              <a:rPr lang="ru-RU" dirty="0" smtClean="0"/>
              <a:t>3-қосымшаға </a:t>
            </a:r>
            <a:r>
              <a:rPr lang="ru-RU" dirty="0" err="1" smtClean="0"/>
              <a:t>сәйкес нысан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Негізгі</a:t>
            </a:r>
            <a:r>
              <a:rPr lang="ru-RU" dirty="0" smtClean="0"/>
              <a:t> орта </a:t>
            </a:r>
            <a:r>
              <a:rPr lang="ru-RU" dirty="0" err="1" smtClean="0"/>
              <a:t>және жалпы</a:t>
            </a:r>
            <a:r>
              <a:rPr lang="ru-RU" dirty="0" smtClean="0"/>
              <a:t> </a:t>
            </a:r>
            <a:r>
              <a:rPr lang="ru-RU" dirty="0" err="1" smtClean="0"/>
              <a:t>орта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деңгейлеріндегі оқу </a:t>
            </a:r>
            <a:r>
              <a:rPr lang="ru-RU" dirty="0" smtClean="0"/>
              <a:t>курсы </a:t>
            </a:r>
            <a:r>
              <a:rPr lang="ru-RU" dirty="0" err="1" smtClean="0"/>
              <a:t>емтиханының қағаз және электронды</a:t>
            </a:r>
            <a:r>
              <a:rPr lang="ru-RU" dirty="0" smtClean="0"/>
              <a:t> </a:t>
            </a:r>
            <a:r>
              <a:rPr lang="ru-RU" b="1" dirty="0" err="1" smtClean="0"/>
              <a:t>хаттамасына</a:t>
            </a:r>
            <a:r>
              <a:rPr lang="ru-RU" b="1" dirty="0" smtClean="0"/>
              <a:t> </a:t>
            </a:r>
            <a:r>
              <a:rPr lang="ru-RU" b="1" dirty="0" err="1" smtClean="0"/>
              <a:t>енгізеді</a:t>
            </a:r>
            <a:r>
              <a:rPr lang="ru-RU" b="1" dirty="0" smtClean="0"/>
              <a:t>.</a:t>
            </a:r>
          </a:p>
          <a:p>
            <a:pPr fontAlgn="base"/>
            <a:r>
              <a:rPr lang="ru-RU" dirty="0" smtClean="0"/>
              <a:t>     </a:t>
            </a:r>
          </a:p>
          <a:p>
            <a:pPr fontAlgn="base"/>
            <a:r>
              <a:rPr lang="ru-RU" dirty="0" smtClean="0"/>
              <a:t> 9 (10) </a:t>
            </a:r>
            <a:r>
              <a:rPr lang="ru-RU" dirty="0" err="1" smtClean="0"/>
              <a:t>және </a:t>
            </a:r>
            <a:r>
              <a:rPr lang="ru-RU" dirty="0" smtClean="0"/>
              <a:t>11 (12) </a:t>
            </a:r>
            <a:r>
              <a:rPr lang="ru-RU" dirty="0" err="1" smtClean="0"/>
              <a:t>сынып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алушыларының пәндер бойынша</a:t>
            </a:r>
            <a:r>
              <a:rPr lang="ru-RU" dirty="0" smtClean="0"/>
              <a:t> </a:t>
            </a:r>
            <a:r>
              <a:rPr lang="ru-RU" dirty="0" err="1" smtClean="0"/>
              <a:t>қорытынды аттестаттау</a:t>
            </a:r>
            <a:r>
              <a:rPr lang="ru-RU" dirty="0" smtClean="0"/>
              <a:t> </a:t>
            </a:r>
            <a:r>
              <a:rPr lang="ru-RU" dirty="0" err="1" smtClean="0"/>
              <a:t>нәтижелері </a:t>
            </a:r>
            <a:r>
              <a:rPr lang="ru-RU" b="1" dirty="0" smtClean="0"/>
              <a:t>балл </a:t>
            </a:r>
            <a:r>
              <a:rPr lang="ru-RU" b="1" dirty="0" err="1" smtClean="0"/>
              <a:t>түрінде журналға  қойылады </a:t>
            </a:r>
            <a:r>
              <a:rPr lang="ru-RU" dirty="0" err="1" smtClean="0"/>
              <a:t>және </a:t>
            </a:r>
            <a:r>
              <a:rPr lang="ru-RU" dirty="0" smtClean="0"/>
              <a:t>осы </a:t>
            </a:r>
            <a:r>
              <a:rPr lang="ru-RU" dirty="0" err="1" smtClean="0"/>
              <a:t>Қағидаларға </a:t>
            </a:r>
            <a:r>
              <a:rPr lang="ru-RU" dirty="0" smtClean="0"/>
              <a:t>4-қосымшаға </a:t>
            </a:r>
            <a:r>
              <a:rPr lang="ru-RU" dirty="0" err="1" smtClean="0"/>
              <a:t>сәйкес емтихан</a:t>
            </a:r>
            <a:r>
              <a:rPr lang="ru-RU" dirty="0" smtClean="0"/>
              <a:t> </a:t>
            </a:r>
            <a:r>
              <a:rPr lang="ru-RU" dirty="0" err="1" smtClean="0"/>
              <a:t>балдарын</a:t>
            </a:r>
            <a:r>
              <a:rPr lang="ru-RU" dirty="0" smtClean="0"/>
              <a:t> </a:t>
            </a:r>
            <a:r>
              <a:rPr lang="ru-RU" dirty="0" err="1" smtClean="0"/>
              <a:t>емтихан</a:t>
            </a:r>
            <a:r>
              <a:rPr lang="ru-RU" dirty="0" smtClean="0"/>
              <a:t> </a:t>
            </a:r>
            <a:r>
              <a:rPr lang="ru-RU" dirty="0" err="1" smtClean="0"/>
              <a:t>бағасына ауыстыру</a:t>
            </a:r>
            <a:r>
              <a:rPr lang="ru-RU" dirty="0" smtClean="0"/>
              <a:t> </a:t>
            </a:r>
            <a:r>
              <a:rPr lang="ru-RU" dirty="0" err="1" smtClean="0"/>
              <a:t>шәкілі бойынша</a:t>
            </a:r>
            <a:r>
              <a:rPr lang="ru-RU" dirty="0" smtClean="0"/>
              <a:t> </a:t>
            </a:r>
            <a:r>
              <a:rPr lang="ru-RU" dirty="0" err="1" smtClean="0"/>
              <a:t>ауыстырылады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7693"/>
            <a:ext cx="86044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	</a:t>
            </a:r>
            <a:r>
              <a:rPr lang="ru-RU" dirty="0" err="1" smtClean="0"/>
              <a:t>Кезекті</a:t>
            </a:r>
            <a:r>
              <a:rPr lang="ru-RU" dirty="0" smtClean="0"/>
              <a:t> </a:t>
            </a:r>
            <a:r>
              <a:rPr lang="ru-RU" dirty="0" err="1" smtClean="0"/>
              <a:t>емтиханнан</a:t>
            </a:r>
            <a:r>
              <a:rPr lang="ru-RU" dirty="0" smtClean="0"/>
              <a:t> "2"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баға алған </a:t>
            </a:r>
            <a:r>
              <a:rPr lang="ru-RU" dirty="0" smtClean="0"/>
              <a:t>9  </a:t>
            </a:r>
            <a:r>
              <a:rPr lang="ru-RU" dirty="0" err="1" smtClean="0"/>
              <a:t>және </a:t>
            </a:r>
            <a:r>
              <a:rPr lang="ru-RU" dirty="0" smtClean="0"/>
              <a:t>11 </a:t>
            </a:r>
            <a:r>
              <a:rPr lang="ru-RU" dirty="0" err="1" smtClean="0"/>
              <a:t>сыныптардың білім</a:t>
            </a:r>
            <a:r>
              <a:rPr lang="ru-RU" dirty="0" smtClean="0"/>
              <a:t> </a:t>
            </a:r>
            <a:r>
              <a:rPr lang="ru-RU" dirty="0" err="1" smtClean="0"/>
              <a:t>алушылары</a:t>
            </a:r>
            <a:r>
              <a:rPr lang="ru-RU" dirty="0" smtClean="0"/>
              <a:t> </a:t>
            </a:r>
            <a:r>
              <a:rPr lang="ru-RU" dirty="0" err="1" smtClean="0"/>
              <a:t>келесі</a:t>
            </a:r>
            <a:r>
              <a:rPr lang="ru-RU" dirty="0" smtClean="0"/>
              <a:t> </a:t>
            </a:r>
            <a:r>
              <a:rPr lang="ru-RU" dirty="0" err="1" smtClean="0"/>
              <a:t>емтиханға жіберіледі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       9  </a:t>
            </a:r>
            <a:r>
              <a:rPr lang="ru-RU" dirty="0" err="1" smtClean="0"/>
              <a:t>және </a:t>
            </a:r>
            <a:r>
              <a:rPr lang="ru-RU" dirty="0" smtClean="0"/>
              <a:t>11  </a:t>
            </a:r>
            <a:r>
              <a:rPr lang="ru-RU" dirty="0" err="1" smtClean="0"/>
              <a:t>сыныпта</a:t>
            </a:r>
            <a:r>
              <a:rPr lang="ru-RU" dirty="0" smtClean="0"/>
              <a:t> </a:t>
            </a:r>
            <a:r>
              <a:rPr lang="ru-RU" dirty="0" err="1" smtClean="0"/>
              <a:t>пән бойынша</a:t>
            </a:r>
            <a:r>
              <a:rPr lang="ru-RU" dirty="0" smtClean="0"/>
              <a:t> </a:t>
            </a:r>
            <a:r>
              <a:rPr lang="ru-RU" dirty="0" err="1" smtClean="0"/>
              <a:t>қорытынды бағаларды шығару кезінде</a:t>
            </a:r>
            <a:r>
              <a:rPr lang="ru-RU" dirty="0" smtClean="0"/>
              <a:t> </a:t>
            </a:r>
            <a:r>
              <a:rPr lang="ru-RU" dirty="0" err="1" smtClean="0"/>
              <a:t>қорытынды баға емтихан</a:t>
            </a:r>
            <a:r>
              <a:rPr lang="ru-RU" dirty="0" smtClean="0"/>
              <a:t> </a:t>
            </a:r>
            <a:r>
              <a:rPr lang="ru-RU" dirty="0" err="1" smtClean="0"/>
              <a:t>нәтижелері </a:t>
            </a:r>
            <a:r>
              <a:rPr lang="ru-RU" dirty="0" smtClean="0"/>
              <a:t>(бес </a:t>
            </a:r>
            <a:r>
              <a:rPr lang="ru-RU" dirty="0" err="1" smtClean="0"/>
              <a:t>балдық шәкіл бойынша</a:t>
            </a:r>
            <a:r>
              <a:rPr lang="ru-RU" dirty="0" smtClean="0"/>
              <a:t>) </a:t>
            </a:r>
            <a:r>
              <a:rPr lang="ru-RU" dirty="0" err="1" smtClean="0"/>
              <a:t>және оқу жылындағы тоқсандық бағалар </a:t>
            </a:r>
            <a:r>
              <a:rPr lang="ru-RU" dirty="0" smtClean="0"/>
              <a:t>(</a:t>
            </a:r>
            <a:r>
              <a:rPr lang="ru-RU" dirty="0" err="1" smtClean="0"/>
              <a:t>бес</a:t>
            </a:r>
            <a:r>
              <a:rPr lang="ru-RU" dirty="0" smtClean="0"/>
              <a:t> </a:t>
            </a:r>
            <a:r>
              <a:rPr lang="ru-RU" dirty="0" err="1" smtClean="0"/>
              <a:t>балдық шәкіл бойынша</a:t>
            </a:r>
            <a:r>
              <a:rPr lang="ru-RU" dirty="0" smtClean="0"/>
              <a:t>) </a:t>
            </a:r>
            <a:r>
              <a:rPr lang="ru-RU" b="1" dirty="0" smtClean="0"/>
              <a:t>30:70 </a:t>
            </a:r>
            <a:r>
              <a:rPr lang="ru-RU" b="1" dirty="0" err="1" smtClean="0"/>
              <a:t>арақатынаста </a:t>
            </a:r>
            <a:r>
              <a:rPr lang="ru-RU" dirty="0" err="1" smtClean="0"/>
              <a:t>қойылады</a:t>
            </a:r>
            <a:r>
              <a:rPr lang="ru-RU" dirty="0" smtClean="0"/>
              <a:t>. </a:t>
            </a:r>
            <a:r>
              <a:rPr lang="ru-RU" dirty="0" err="1" smtClean="0"/>
              <a:t>Қорытынды бағаны дөңгелектеу жақын бүтін санға жүргізіледі.</a:t>
            </a:r>
            <a:endParaRPr lang="ru-RU" dirty="0" smtClean="0"/>
          </a:p>
          <a:p>
            <a:pPr fontAlgn="base"/>
            <a:r>
              <a:rPr lang="ru-RU" dirty="0" smtClean="0"/>
              <a:t>     </a:t>
            </a:r>
          </a:p>
          <a:p>
            <a:pPr fontAlgn="base"/>
            <a:r>
              <a:rPr lang="ru-RU" dirty="0" smtClean="0"/>
              <a:t>      79. </a:t>
            </a: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емтиханға қойылған бағамен келіспеген</a:t>
            </a:r>
            <a:r>
              <a:rPr lang="ru-RU" dirty="0" smtClean="0"/>
              <a:t> </a:t>
            </a:r>
            <a:r>
              <a:rPr lang="ru-RU" dirty="0" err="1" smtClean="0"/>
              <a:t>жағдайда білім</a:t>
            </a:r>
            <a:r>
              <a:rPr lang="ru-RU" dirty="0" smtClean="0"/>
              <a:t> </a:t>
            </a:r>
            <a:r>
              <a:rPr lang="ru-RU" dirty="0" err="1" smtClean="0"/>
              <a:t>алушы</a:t>
            </a:r>
            <a:r>
              <a:rPr lang="ru-RU" dirty="0" smtClean="0"/>
              <a:t> </a:t>
            </a:r>
            <a:r>
              <a:rPr lang="ru-RU" dirty="0" err="1" smtClean="0"/>
              <a:t>емтихан</a:t>
            </a:r>
            <a:r>
              <a:rPr lang="ru-RU" dirty="0" smtClean="0"/>
              <a:t> </a:t>
            </a:r>
            <a:r>
              <a:rPr lang="ru-RU" dirty="0" err="1" smtClean="0"/>
              <a:t>бағасын жариялағаннан кейін</a:t>
            </a:r>
            <a:r>
              <a:rPr lang="ru-RU" dirty="0" smtClean="0"/>
              <a:t> </a:t>
            </a:r>
            <a:r>
              <a:rPr lang="ru-RU" dirty="0" err="1" smtClean="0"/>
              <a:t>келесі</a:t>
            </a:r>
            <a:r>
              <a:rPr lang="ru-RU" dirty="0" smtClean="0"/>
              <a:t> </a:t>
            </a:r>
            <a:r>
              <a:rPr lang="ru-RU" dirty="0" err="1" smtClean="0"/>
              <a:t>күні сағат </a:t>
            </a:r>
            <a:r>
              <a:rPr lang="ru-RU" b="1" dirty="0" smtClean="0"/>
              <a:t>13:00-ге </a:t>
            </a:r>
            <a:r>
              <a:rPr lang="ru-RU" b="1" dirty="0" err="1" smtClean="0"/>
              <a:t>дейін</a:t>
            </a:r>
            <a:r>
              <a:rPr lang="ru-RU" b="1" dirty="0" smtClean="0"/>
              <a:t> </a:t>
            </a:r>
            <a:r>
              <a:rPr lang="ru-RU" b="1" dirty="0" err="1" smtClean="0"/>
              <a:t>мектеп</a:t>
            </a:r>
            <a:r>
              <a:rPr lang="ru-RU" b="1" dirty="0" smtClean="0"/>
              <a:t> </a:t>
            </a:r>
            <a:r>
              <a:rPr lang="ru-RU" b="1" dirty="0" err="1" smtClean="0"/>
              <a:t>жанынан</a:t>
            </a:r>
            <a:r>
              <a:rPr lang="ru-RU" b="1" dirty="0" smtClean="0"/>
              <a:t>, </a:t>
            </a:r>
            <a:r>
              <a:rPr lang="ru-RU" b="1" dirty="0" err="1" smtClean="0"/>
              <a:t>аудандық</a:t>
            </a:r>
            <a:r>
              <a:rPr lang="ru-RU" b="1" dirty="0" smtClean="0"/>
              <a:t>, </a:t>
            </a:r>
            <a:r>
              <a:rPr lang="ru-RU" b="1" dirty="0" err="1" smtClean="0"/>
              <a:t>қалалық білім</a:t>
            </a:r>
            <a:r>
              <a:rPr lang="ru-RU" b="1" dirty="0" smtClean="0"/>
              <a:t> </a:t>
            </a:r>
            <a:r>
              <a:rPr lang="ru-RU" b="1" dirty="0" err="1" smtClean="0"/>
              <a:t>бөлімдері</a:t>
            </a:r>
            <a:r>
              <a:rPr lang="ru-RU" b="1" dirty="0" smtClean="0"/>
              <a:t>, </a:t>
            </a:r>
            <a:r>
              <a:rPr lang="ru-RU" b="1" dirty="0" err="1" smtClean="0"/>
              <a:t>білім</a:t>
            </a:r>
            <a:r>
              <a:rPr lang="ru-RU" b="1" dirty="0" smtClean="0"/>
              <a:t> </a:t>
            </a:r>
            <a:r>
              <a:rPr lang="ru-RU" b="1" dirty="0" err="1" smtClean="0"/>
              <a:t>басқармалары жанынан</a:t>
            </a:r>
            <a:r>
              <a:rPr lang="ru-RU" b="1" dirty="0" smtClean="0"/>
              <a:t> </a:t>
            </a:r>
            <a:r>
              <a:rPr lang="ru-RU" b="1" dirty="0" err="1" smtClean="0"/>
              <a:t>құрылған комиссияға апелляцияға өтініш береді</a:t>
            </a:r>
            <a:endParaRPr lang="ru-RU" dirty="0" smtClean="0"/>
          </a:p>
          <a:p>
            <a:pPr fontAlgn="base"/>
            <a:r>
              <a:rPr lang="ru-RU" dirty="0" smtClean="0"/>
              <a:t>      Осы </a:t>
            </a:r>
            <a:r>
              <a:rPr lang="ru-RU" dirty="0" err="1" smtClean="0"/>
              <a:t>Қағидаларға </a:t>
            </a:r>
            <a:r>
              <a:rPr lang="ru-RU" dirty="0" smtClean="0"/>
              <a:t>5-қосымшаға </a:t>
            </a:r>
            <a:r>
              <a:rPr lang="ru-RU" dirty="0" err="1" smtClean="0"/>
              <a:t>сәйкес нысан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апелляцияға өтінішті тиісті</a:t>
            </a:r>
            <a:r>
              <a:rPr lang="ru-RU" dirty="0" smtClean="0"/>
              <a:t> Комиссия тек </a:t>
            </a:r>
            <a:r>
              <a:rPr lang="ru-RU" dirty="0" err="1" smtClean="0"/>
              <a:t>тапсырмалардың мазмұны және</a:t>
            </a:r>
            <a:r>
              <a:rPr lang="ru-RU" dirty="0" smtClean="0"/>
              <a:t>/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техникалық себептер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қабылдайды </a:t>
            </a:r>
            <a:r>
              <a:rPr lang="ru-RU" b="1" dirty="0" err="1" smtClean="0"/>
              <a:t>және </a:t>
            </a:r>
            <a:r>
              <a:rPr lang="ru-RU" b="1" dirty="0" smtClean="0"/>
              <a:t>2 (</a:t>
            </a:r>
            <a:r>
              <a:rPr lang="ru-RU" b="1" dirty="0" err="1" smtClean="0"/>
              <a:t>екі</a:t>
            </a:r>
            <a:r>
              <a:rPr lang="ru-RU" b="1" dirty="0" smtClean="0"/>
              <a:t>) </a:t>
            </a:r>
            <a:r>
              <a:rPr lang="ru-RU" b="1" dirty="0" err="1" smtClean="0"/>
              <a:t>жұмыс күні ішінде</a:t>
            </a:r>
            <a:r>
              <a:rPr lang="ru-RU" b="1" dirty="0" smtClean="0"/>
              <a:t> </a:t>
            </a:r>
            <a:r>
              <a:rPr lang="ru-RU" b="1" dirty="0" err="1" smtClean="0"/>
              <a:t>қарайды</a:t>
            </a:r>
            <a:r>
              <a:rPr lang="ru-RU" b="1" dirty="0" smtClean="0"/>
              <a:t>.</a:t>
            </a:r>
          </a:p>
          <a:p>
            <a:pPr fontAlgn="base"/>
            <a:r>
              <a:rPr lang="ru-RU" dirty="0" smtClean="0"/>
              <a:t>      </a:t>
            </a:r>
            <a:r>
              <a:rPr lang="ru-RU" dirty="0" err="1" smtClean="0"/>
              <a:t>Апелляцияға берілген</a:t>
            </a:r>
            <a:r>
              <a:rPr lang="ru-RU" dirty="0" smtClean="0"/>
              <a:t> </a:t>
            </a:r>
            <a:r>
              <a:rPr lang="ru-RU" dirty="0" err="1" smtClean="0"/>
              <a:t>өтініште баяндалған нақты фактілер</a:t>
            </a:r>
            <a:r>
              <a:rPr lang="ru-RU" dirty="0" smtClean="0"/>
              <a:t> </a:t>
            </a:r>
            <a:r>
              <a:rPr lang="ru-RU" dirty="0" err="1" smtClean="0"/>
              <a:t>қарауға жатады</a:t>
            </a:r>
            <a:r>
              <a:rPr lang="ru-RU" dirty="0" smtClean="0"/>
              <a:t>. </a:t>
            </a:r>
            <a:r>
              <a:rPr lang="ru-RU" dirty="0" err="1" smtClean="0"/>
              <a:t>Нақты тапсырма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дәлелді негіздеме</a:t>
            </a:r>
            <a:r>
              <a:rPr lang="ru-RU" dirty="0" smtClean="0"/>
              <a:t> </a:t>
            </a:r>
            <a:r>
              <a:rPr lang="ru-RU" dirty="0" err="1" smtClean="0"/>
              <a:t>(толық түсіндірме</a:t>
            </a:r>
            <a:r>
              <a:rPr lang="ru-RU" dirty="0" smtClean="0"/>
              <a:t>) </a:t>
            </a:r>
            <a:r>
              <a:rPr lang="ru-RU" dirty="0" err="1" smtClean="0"/>
              <a:t>көрсетілмей өтініштер қарауға жатпайды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      Апелляция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өтініштер </a:t>
            </a:r>
            <a:r>
              <a:rPr lang="ru-RU" dirty="0" smtClean="0"/>
              <a:t>осы </a:t>
            </a:r>
            <a:r>
              <a:rPr lang="ru-RU" dirty="0" err="1" smtClean="0"/>
              <a:t>Қағидаларға </a:t>
            </a:r>
            <a:r>
              <a:rPr lang="ru-RU" dirty="0" smtClean="0"/>
              <a:t>6-қосымшаға </a:t>
            </a:r>
            <a:r>
              <a:rPr lang="ru-RU" dirty="0" err="1" smtClean="0"/>
              <a:t>сәйкес нысан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апелляцияға өтініштерді тіркеу</a:t>
            </a:r>
            <a:r>
              <a:rPr lang="ru-RU" dirty="0" smtClean="0"/>
              <a:t> </a:t>
            </a:r>
            <a:r>
              <a:rPr lang="ru-RU" dirty="0" err="1" smtClean="0"/>
              <a:t>журналында</a:t>
            </a:r>
            <a:r>
              <a:rPr lang="ru-RU" dirty="0" smtClean="0"/>
              <a:t> </a:t>
            </a:r>
            <a:r>
              <a:rPr lang="ru-RU" dirty="0" err="1" smtClean="0"/>
              <a:t>тіркеледі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      </a:t>
            </a:r>
            <a:r>
              <a:rPr lang="ru-RU" dirty="0" err="1" smtClean="0"/>
              <a:t>Апелляцияға өтініштер бойынша</a:t>
            </a:r>
            <a:r>
              <a:rPr lang="ru-RU" dirty="0" smtClean="0"/>
              <a:t> </a:t>
            </a:r>
            <a:r>
              <a:rPr lang="ru-RU" dirty="0" err="1" smtClean="0"/>
              <a:t>шешім</a:t>
            </a:r>
            <a:r>
              <a:rPr lang="ru-RU" dirty="0" smtClean="0"/>
              <a:t> осы </a:t>
            </a:r>
            <a:r>
              <a:rPr lang="ru-RU" dirty="0" err="1" smtClean="0"/>
              <a:t>Қағидаларға </a:t>
            </a:r>
            <a:r>
              <a:rPr lang="ru-RU" dirty="0" smtClean="0"/>
              <a:t>7-қосымшаға </a:t>
            </a:r>
            <a:r>
              <a:rPr lang="ru-RU" dirty="0" err="1" smtClean="0"/>
              <a:t>сәйкес нысан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комиссия </a:t>
            </a:r>
            <a:r>
              <a:rPr lang="ru-RU" dirty="0" err="1" smtClean="0"/>
              <a:t>отырады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1916832"/>
          <a:ext cx="7848872" cy="1800199"/>
        </p:xfrm>
        <a:graphic>
          <a:graphicData uri="http://schemas.openxmlformats.org/drawingml/2006/table">
            <a:tbl>
              <a:tblPr/>
              <a:tblGrid>
                <a:gridCol w="3924436"/>
                <a:gridCol w="3924436"/>
              </a:tblGrid>
              <a:tr h="564759"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2-11 (12) </a:t>
                      </a: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сыныптардағы балдардың пайыздық мазмұны 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(%)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Баға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8860">
                <a:tc>
                  <a:txBody>
                    <a:bodyPr/>
                    <a:lstStyle/>
                    <a:p>
                      <a:pPr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0 – 39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қанағаттанарлықсыз – "2"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8860">
                <a:tc>
                  <a:txBody>
                    <a:bodyPr/>
                    <a:lstStyle/>
                    <a:p>
                      <a:pPr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40 – 64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қанағаттанарлық – "3"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8860">
                <a:tc>
                  <a:txBody>
                    <a:bodyPr/>
                    <a:lstStyle/>
                    <a:p>
                      <a:pPr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65 – 84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жақсы – "4"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8860">
                <a:tc>
                  <a:txBody>
                    <a:bodyPr/>
                    <a:lstStyle/>
                    <a:p>
                      <a:pPr fontAlgn="base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85 – 100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300" dirty="0" err="1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өте жақсы 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– "5"</a:t>
                      </a:r>
                    </a:p>
                  </a:txBody>
                  <a:tcPr marL="34170" marR="34170" marT="20502" marB="20502">
                    <a:lnL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619672" y="947719"/>
            <a:ext cx="3826368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1E1E1E"/>
                </a:solidFill>
                <a:effectLst/>
                <a:latin typeface="Courier New" pitchFamily="49" charset="0"/>
                <a:cs typeface="Courier New" pitchFamily="49" charset="0"/>
              </a:rPr>
              <a:t>Балдарды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E1E1E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1E1E1E"/>
                </a:solidFill>
                <a:effectLst/>
                <a:latin typeface="Courier New" pitchFamily="49" charset="0"/>
                <a:cs typeface="Courier New" pitchFamily="49" charset="0"/>
              </a:rPr>
              <a:t>бағаға ауыстыру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E1E1E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1E1E1E"/>
                </a:solidFill>
                <a:effectLst/>
                <a:latin typeface="Courier New" pitchFamily="49" charset="0"/>
                <a:cs typeface="Courier New" pitchFamily="49" charset="0"/>
              </a:rPr>
              <a:t>шәкілі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1E1E1E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302</Words>
  <Application>Microsoft Office PowerPoint</Application>
  <PresentationFormat>Экран (4:3)</PresentationFormat>
  <Paragraphs>129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Аралық және қорытынды аттестаттауды өткізу бойынша әдістемелік ұсынымдар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Аралық және қорытынды аттестаттауды өткізу бойынша әдістемелік ұсынымдар  </dc:title>
  <dc:creator>user</dc:creator>
  <cp:lastModifiedBy>user</cp:lastModifiedBy>
  <cp:revision>7</cp:revision>
  <dcterms:created xsi:type="dcterms:W3CDTF">2025-03-31T04:04:47Z</dcterms:created>
  <dcterms:modified xsi:type="dcterms:W3CDTF">2025-05-20T11:03:34Z</dcterms:modified>
</cp:coreProperties>
</file>