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5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2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73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060848"/>
            <a:ext cx="7772400" cy="1470025"/>
          </a:xfrm>
        </p:spPr>
        <p:txBody>
          <a:bodyPr>
            <a:noAutofit/>
          </a:bodyPr>
          <a:lstStyle/>
          <a:p>
            <a:r>
              <a:rPr lang="en-US" sz="2400" b="1" dirty="0" err="1" smtClean="0"/>
              <a:t>Педагогтерді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аттестаттаудан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өткізу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қағидалары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мен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шарттарын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бекіту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туралы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err="1" smtClean="0"/>
              <a:t>Қазақстан</a:t>
            </a:r>
            <a:r>
              <a:rPr lang="en-US" sz="2400" dirty="0" smtClean="0"/>
              <a:t> </a:t>
            </a:r>
            <a:r>
              <a:rPr lang="en-US" sz="2400" dirty="0" err="1" smtClean="0"/>
              <a:t>Республикасы</a:t>
            </a:r>
            <a:r>
              <a:rPr lang="en-US" sz="2400" dirty="0" smtClean="0"/>
              <a:t> </a:t>
            </a:r>
            <a:r>
              <a:rPr lang="en-US" sz="2400" dirty="0" err="1" smtClean="0"/>
              <a:t>Білім</a:t>
            </a:r>
            <a:r>
              <a:rPr lang="en-US" sz="2400" dirty="0" smtClean="0"/>
              <a:t> </a:t>
            </a:r>
            <a:r>
              <a:rPr lang="en-US" sz="2400" dirty="0" err="1" smtClean="0"/>
              <a:t>және</a:t>
            </a:r>
            <a:r>
              <a:rPr lang="en-US" sz="2400" dirty="0" smtClean="0"/>
              <a:t> </a:t>
            </a:r>
            <a:r>
              <a:rPr lang="en-US" sz="2400" dirty="0" err="1" smtClean="0"/>
              <a:t>ғылым</a:t>
            </a:r>
            <a:r>
              <a:rPr lang="en-US" sz="2400" dirty="0" smtClean="0"/>
              <a:t> </a:t>
            </a:r>
            <a:r>
              <a:rPr lang="en-US" sz="2400" dirty="0" err="1" smtClean="0"/>
              <a:t>министрінің</a:t>
            </a:r>
            <a:r>
              <a:rPr lang="en-US" sz="2400" dirty="0" smtClean="0"/>
              <a:t> 2016 </a:t>
            </a:r>
            <a:r>
              <a:rPr lang="en-US" sz="2400" dirty="0" err="1" smtClean="0"/>
              <a:t>жылғы</a:t>
            </a:r>
            <a:r>
              <a:rPr lang="en-US" sz="2400" dirty="0" smtClean="0"/>
              <a:t> 27 </a:t>
            </a:r>
            <a:r>
              <a:rPr lang="en-US" sz="2400" dirty="0" err="1" smtClean="0"/>
              <a:t>қаңтардағы</a:t>
            </a:r>
            <a:r>
              <a:rPr lang="en-US" sz="2400" dirty="0" smtClean="0"/>
              <a:t> № 83 </a:t>
            </a:r>
            <a:r>
              <a:rPr lang="en-US" sz="2400" dirty="0" err="1" smtClean="0"/>
              <a:t>бұйрығы</a:t>
            </a:r>
            <a:r>
              <a:rPr lang="en-US" sz="2400" dirty="0" smtClean="0"/>
              <a:t>. 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3573016"/>
            <a:ext cx="6400800" cy="1752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ҚР </a:t>
            </a:r>
            <a:r>
              <a:rPr lang="en-US" sz="2000" dirty="0" err="1" smtClean="0"/>
              <a:t>Оқу-ағарту</a:t>
            </a:r>
            <a:r>
              <a:rPr lang="en-US" sz="2000" dirty="0" smtClean="0"/>
              <a:t> </a:t>
            </a:r>
            <a:r>
              <a:rPr lang="en-US" sz="2000" dirty="0" err="1" smtClean="0"/>
              <a:t>министрінің</a:t>
            </a:r>
            <a:r>
              <a:rPr lang="en-US" sz="2000" dirty="0" smtClean="0"/>
              <a:t> 25.02.2025 № 32</a:t>
            </a:r>
            <a:endParaRPr lang="kk-KZ" sz="2000" dirty="0" smtClean="0"/>
          </a:p>
          <a:p>
            <a:endParaRPr lang="kk-KZ" sz="2000" dirty="0" smtClean="0"/>
          </a:p>
          <a:p>
            <a:endParaRPr lang="kk-KZ" sz="2000" dirty="0" smtClean="0"/>
          </a:p>
          <a:p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Дайындаған: ДОІЖ орынбасары Каренова А.С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836712"/>
            <a:ext cx="68831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Педагогтердің аттестаттаудан өтуі бойынша </a:t>
            </a:r>
          </a:p>
          <a:p>
            <a:pPr algn="ctr"/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нұсқаулық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95536" y="477053"/>
            <a:ext cx="8136904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3-Параграф. </a:t>
            </a:r>
            <a:r>
              <a:rPr kumimoji="0" lang="ru-RU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Педагогтердің білімін</a:t>
            </a:r>
            <a:r>
              <a:rPr kumimoji="0" lang="ru-RU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бағалауды жүргізу тәртібі </a:t>
            </a:r>
            <a:r>
              <a:rPr kumimoji="0" lang="ru-RU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мен </a:t>
            </a:r>
            <a:r>
              <a:rPr kumimoji="0" lang="ru-RU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шарттары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 37. ПББ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аттестатталушының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осы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Қағидаларға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8-қосымшаға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сәйкес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беру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саласындағы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уәкілетті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айқындаған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мерзімде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аттестатталушының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қашықтықтағы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форматта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берілетін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өтінішіне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сәйкес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жүргізіледі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 38. ПББ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келесі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тапсырмалардан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тұрады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 1)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мектепке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дейінгі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ұйымдар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мен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жалпы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беретін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мектептердің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лицейлердің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және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гимназиялардың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мектепалды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сыныптарының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педагогтері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үшін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 "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Бейіні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бойынша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әдістемелерді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білу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мектепке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дейінгі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педагогика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және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психология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 –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елу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тапсырма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 2)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бастауыш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беру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педагогтері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үшін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 "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Пәндік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 - 50 (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елу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тапсырма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 3)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негізгі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орта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жалпы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орта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беру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педагогтері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үшін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 "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Пәндік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 – 50 (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елу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тапсырма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 4)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қосымша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беру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ұйымдарының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педагогтері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үшін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 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"Педагогика </a:t>
            </a:r>
            <a:r>
              <a:rPr kumimoji="0" lang="ru-RU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және 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психология </a:t>
            </a:r>
            <a:r>
              <a:rPr kumimoji="0" lang="ru-RU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негіздері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 - 50 (</a:t>
            </a:r>
            <a:r>
              <a:rPr kumimoji="0" lang="ru-RU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елу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тапсырма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5) </a:t>
            </a:r>
            <a:r>
              <a:rPr kumimoji="0" lang="ru-RU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педагог-психологтары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педагог-ассистенттер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әлеуметтік педагогтер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кәсіби бағдар берушілер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тәлімгерлер үшін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"Педагогика </a:t>
            </a:r>
            <a:r>
              <a:rPr kumimoji="0" lang="ru-RU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және 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психология </a:t>
            </a:r>
            <a:r>
              <a:rPr kumimoji="0" lang="ru-RU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негіздері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 - 50 (</a:t>
            </a:r>
            <a:r>
              <a:rPr kumimoji="0" lang="ru-RU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елу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тапсырма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39552" y="5412795"/>
            <a:ext cx="784887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беру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ұйымдарының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әдістемелік кабинеттердің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орталықтардың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бірінші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басшылары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басшының орынбасарлары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үшін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"Қазақстан Республикасының заңнамасын және білім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саласындағы нормативтік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құқықтық актілерді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бағыты бойынша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60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алпыс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тест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тапсырмасы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755576" y="770221"/>
            <a:ext cx="7704856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39.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ПББ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нәтижесі шекті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деңгейге жеткен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жағдайда оң деп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есептеледі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1) </a:t>
            </a:r>
            <a:r>
              <a:rPr kumimoji="0" lang="ru-RU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барлық лауазымдағы педагогтер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үшін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10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"педагог"/"педагог-тағылымдамашы" біліктілік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санаты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- 50%;</a:t>
            </a:r>
            <a:endParaRPr kumimoji="0" lang="ru-RU" sz="10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"педагог-модератор" </a:t>
            </a:r>
            <a:r>
              <a:rPr kumimoji="0" lang="ru-RU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біліктілік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санаты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- 60%;</a:t>
            </a:r>
            <a:endParaRPr kumimoji="0" lang="ru-RU" sz="10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"</a:t>
            </a:r>
            <a:r>
              <a:rPr kumimoji="0" lang="ru-RU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педагог-сарапшы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 </a:t>
            </a:r>
            <a:r>
              <a:rPr kumimoji="0" lang="ru-RU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біліктілік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санаты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- 70%;</a:t>
            </a:r>
            <a:endParaRPr kumimoji="0" lang="ru-RU" sz="10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"</a:t>
            </a:r>
            <a:r>
              <a:rPr kumimoji="0" lang="ru-RU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педагог-зерттеуші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 </a:t>
            </a:r>
            <a:r>
              <a:rPr kumimoji="0" lang="ru-RU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біліктілік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санаты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- 80%;</a:t>
            </a:r>
            <a:endParaRPr kumimoji="0" lang="ru-RU" sz="10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"</a:t>
            </a:r>
            <a:r>
              <a:rPr kumimoji="0" lang="ru-RU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педагог-шебер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 </a:t>
            </a:r>
            <a:r>
              <a:rPr kumimoji="0" lang="ru-RU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біліктілік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санаты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- 90%;</a:t>
            </a:r>
            <a:endParaRPr kumimoji="0" lang="ru-RU" sz="10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b="0" i="0" u="none" strike="noStrike" cap="none" normalizeH="0" baseline="0" dirty="0" smtClean="0" bmk="z85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2) </a:t>
            </a:r>
            <a:r>
              <a:rPr kumimoji="0" lang="ru-RU" b="0" i="0" u="none" strike="noStrike" cap="none" normalizeH="0" baseline="0" dirty="0" err="1" smtClean="0" bmk="z85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ru-RU" b="0" i="0" u="none" strike="noStrike" cap="none" normalizeH="0" baseline="0" dirty="0" smtClean="0" bmk="z85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беру </a:t>
            </a:r>
            <a:r>
              <a:rPr kumimoji="0" lang="ru-RU" b="0" i="0" u="none" strike="noStrike" cap="none" normalizeH="0" baseline="0" dirty="0" err="1" smtClean="0" bmk="z85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ұйымдарының</a:t>
            </a:r>
            <a:r>
              <a:rPr kumimoji="0" lang="ru-RU" b="0" i="0" u="none" strike="noStrike" cap="none" normalizeH="0" baseline="0" dirty="0" smtClean="0" bmk="z85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 bmk="z85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әдістемелік кабинеттердің </a:t>
            </a:r>
            <a:r>
              <a:rPr kumimoji="0" lang="ru-RU" b="0" i="0" u="none" strike="noStrike" cap="none" normalizeH="0" baseline="0" dirty="0" smtClean="0" bmk="z85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b="0" i="0" u="none" strike="noStrike" cap="none" normalizeH="0" baseline="0" dirty="0" err="1" smtClean="0" bmk="z85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орталықтардың</a:t>
            </a:r>
            <a:r>
              <a:rPr kumimoji="0" lang="ru-RU" b="0" i="0" u="none" strike="noStrike" cap="none" normalizeH="0" baseline="0" dirty="0" smtClean="0" bmk="z85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b="0" i="0" u="none" strike="noStrike" cap="none" normalizeH="0" baseline="0" dirty="0" err="1" smtClean="0" bmk="z85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бірінші</a:t>
            </a:r>
            <a:r>
              <a:rPr kumimoji="0" lang="ru-RU" b="0" i="0" u="none" strike="noStrike" cap="none" normalizeH="0" baseline="0" dirty="0" smtClean="0" bmk="z85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 bmk="z85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басшылары</a:t>
            </a:r>
            <a:r>
              <a:rPr kumimoji="0" lang="ru-RU" b="0" i="0" u="none" strike="noStrike" cap="none" normalizeH="0" baseline="0" dirty="0" smtClean="0" bmk="z85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 bmk="z85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басшы</a:t>
            </a:r>
            <a:r>
              <a:rPr kumimoji="0" lang="en-US" b="0" i="0" u="none" strike="noStrike" cap="none" normalizeH="0" baseline="0" dirty="0" smtClean="0" bmk="z85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ru-RU" b="0" i="0" u="none" strike="noStrike" cap="none" normalizeH="0" baseline="0" dirty="0" err="1" smtClean="0" bmk="z85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ының орынбасарлары</a:t>
            </a:r>
            <a:r>
              <a:rPr kumimoji="0" lang="ru-RU" b="0" i="0" u="none" strike="noStrike" cap="none" normalizeH="0" baseline="0" dirty="0" smtClean="0" bmk="z85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 bmk="z85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үшін </a:t>
            </a:r>
            <a:r>
              <a:rPr kumimoji="0" lang="ru-RU" b="0" i="0" u="none" strike="noStrike" cap="none" normalizeH="0" baseline="0" dirty="0" smtClean="0" bmk="z85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70%;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827584" y="4005064"/>
            <a:ext cx="759633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40.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Педагогтерге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нұсқау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беру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уақытын есепке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алмағанда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ПББ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орындау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ұзақтығы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педагогтер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үшін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80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сексен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минут, "Математика", "Физика", "Химия", "Информатика"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пәндері үшін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125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жүз жиырма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бес минут);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беру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ұйымдарының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әдістемелік кабинеттердің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орталықтардың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бірінші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басшылары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басшының орынбасарлары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әдістемелік кабинеттер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орталықтар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әдіскерлері үшін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90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тоқсан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минут);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мүмкіндіктері шектеулі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(көру, есту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тірек-қимыл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аппараты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бұзылған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тұлғалар үшін қосымша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40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қырық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минут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беріледі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755576" y="548680"/>
            <a:ext cx="680424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41. ПББ: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педагогтер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басшылар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басшылардың орынбасарлары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кезекті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аттестаттауда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жылына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тегін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1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саласындағы уәкілетті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бекіткен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сомаға сәйкес ақылы негізде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мерзімінен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бұрын аттестаттауға үміткер педагогтер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жылына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тегін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060848"/>
            <a:ext cx="828092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      45. </a:t>
            </a:r>
            <a:r>
              <a:rPr lang="en-US" dirty="0" err="1" smtClean="0"/>
              <a:t>Отырғызу</a:t>
            </a:r>
            <a:r>
              <a:rPr lang="en-US" dirty="0" smtClean="0"/>
              <a:t> </a:t>
            </a:r>
            <a:r>
              <a:rPr lang="en-US" dirty="0" err="1" smtClean="0"/>
              <a:t>аяқталғаннан</a:t>
            </a:r>
            <a:r>
              <a:rPr lang="en-US" dirty="0" smtClean="0"/>
              <a:t> </a:t>
            </a:r>
            <a:r>
              <a:rPr lang="en-US" dirty="0" err="1" smtClean="0"/>
              <a:t>кейін</a:t>
            </a:r>
            <a:r>
              <a:rPr lang="en-US" dirty="0" smtClean="0"/>
              <a:t> ПББ </a:t>
            </a:r>
            <a:r>
              <a:rPr lang="en-US" dirty="0" err="1" smtClean="0"/>
              <a:t>басталғанға</a:t>
            </a:r>
            <a:r>
              <a:rPr lang="en-US" dirty="0" smtClean="0"/>
              <a:t> </a:t>
            </a:r>
            <a:r>
              <a:rPr lang="en-US" dirty="0" err="1" smtClean="0"/>
              <a:t>дейін</a:t>
            </a:r>
            <a:r>
              <a:rPr lang="en-US" dirty="0" smtClean="0"/>
              <a:t>, ПББ </a:t>
            </a:r>
            <a:r>
              <a:rPr lang="en-US" dirty="0" err="1" smtClean="0"/>
              <a:t>өткізу</a:t>
            </a:r>
            <a:r>
              <a:rPr lang="en-US" dirty="0" smtClean="0"/>
              <a:t> </a:t>
            </a:r>
            <a:r>
              <a:rPr lang="en-US" dirty="0" err="1" smtClean="0"/>
              <a:t>қағидалары</a:t>
            </a:r>
            <a:r>
              <a:rPr lang="en-US" dirty="0" smtClean="0"/>
              <a:t> </a:t>
            </a:r>
            <a:r>
              <a:rPr lang="en-US" dirty="0" err="1" smtClean="0"/>
              <a:t>бойынша</a:t>
            </a:r>
            <a:r>
              <a:rPr lang="en-US" dirty="0" smtClean="0"/>
              <a:t> </a:t>
            </a:r>
            <a:r>
              <a:rPr lang="en-US" dirty="0" err="1" smtClean="0"/>
              <a:t>нұсқаулық</a:t>
            </a:r>
            <a:r>
              <a:rPr lang="en-US" dirty="0" smtClean="0"/>
              <a:t> </a:t>
            </a:r>
            <a:r>
              <a:rPr lang="en-US" dirty="0" err="1" smtClean="0"/>
              <a:t>жүргізіледі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dirty="0" smtClean="0"/>
              <a:t>      ПББ </a:t>
            </a:r>
            <a:r>
              <a:rPr lang="en-US" dirty="0" err="1" smtClean="0"/>
              <a:t>жүргізу</a:t>
            </a:r>
            <a:r>
              <a:rPr lang="en-US" dirty="0" smtClean="0"/>
              <a:t> </a:t>
            </a:r>
            <a:r>
              <a:rPr lang="en-US" dirty="0" err="1" smtClean="0"/>
              <a:t>кезінде</a:t>
            </a:r>
            <a:r>
              <a:rPr lang="en-US" dirty="0" smtClean="0"/>
              <a:t>:</a:t>
            </a:r>
            <a:endParaRPr lang="ru-RU" dirty="0" smtClean="0"/>
          </a:p>
          <a:p>
            <a:r>
              <a:rPr lang="en-US" dirty="0" smtClean="0"/>
              <a:t>      </a:t>
            </a:r>
            <a:r>
              <a:rPr lang="en-US" dirty="0" err="1" smtClean="0"/>
              <a:t>тапсырмалардың</a:t>
            </a:r>
            <a:r>
              <a:rPr lang="en-US" dirty="0" smtClean="0"/>
              <a:t> </a:t>
            </a:r>
            <a:r>
              <a:rPr lang="en-US" dirty="0" err="1" smtClean="0"/>
              <a:t>мазмұнын</a:t>
            </a:r>
            <a:r>
              <a:rPr lang="en-US" dirty="0" smtClean="0"/>
              <a:t> </a:t>
            </a:r>
            <a:r>
              <a:rPr lang="en-US" dirty="0" err="1" smtClean="0"/>
              <a:t>талқылау</a:t>
            </a:r>
            <a:r>
              <a:rPr lang="en-US" dirty="0" smtClean="0"/>
              <a:t> </a:t>
            </a:r>
            <a:r>
              <a:rPr lang="en-US" dirty="0" err="1" smtClean="0"/>
              <a:t>және</a:t>
            </a:r>
            <a:r>
              <a:rPr lang="en-US" dirty="0" smtClean="0"/>
              <a:t> </a:t>
            </a:r>
            <a:r>
              <a:rPr lang="en-US" dirty="0" err="1" smtClean="0"/>
              <a:t>жария</a:t>
            </a:r>
            <a:r>
              <a:rPr lang="en-US" dirty="0" smtClean="0"/>
              <a:t> </a:t>
            </a:r>
            <a:r>
              <a:rPr lang="en-US" dirty="0" err="1" smtClean="0"/>
              <a:t>ету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en-US" dirty="0" smtClean="0"/>
              <a:t>      </a:t>
            </a:r>
            <a:r>
              <a:rPr lang="en-US" dirty="0" err="1" smtClean="0"/>
              <a:t>тестілеу</a:t>
            </a:r>
            <a:r>
              <a:rPr lang="en-US" dirty="0" smtClean="0"/>
              <a:t> </a:t>
            </a:r>
            <a:r>
              <a:rPr lang="en-US" dirty="0" err="1" smtClean="0"/>
              <a:t>техникасы</a:t>
            </a:r>
            <a:r>
              <a:rPr lang="en-US" dirty="0" smtClean="0"/>
              <a:t> </a:t>
            </a:r>
            <a:r>
              <a:rPr lang="en-US" dirty="0" err="1" smtClean="0"/>
              <a:t>мен</a:t>
            </a:r>
            <a:r>
              <a:rPr lang="en-US" dirty="0" smtClean="0"/>
              <a:t> </a:t>
            </a:r>
            <a:r>
              <a:rPr lang="en-US" dirty="0" err="1" smtClean="0"/>
              <a:t>қауіпсіздік</a:t>
            </a:r>
            <a:r>
              <a:rPr lang="en-US" dirty="0" smtClean="0"/>
              <a:t> </a:t>
            </a:r>
            <a:r>
              <a:rPr lang="en-US" dirty="0" err="1" smtClean="0"/>
              <a:t>жүйесіне</a:t>
            </a:r>
            <a:r>
              <a:rPr lang="en-US" dirty="0" smtClean="0"/>
              <a:t> </a:t>
            </a:r>
            <a:r>
              <a:rPr lang="en-US" dirty="0" err="1" smtClean="0"/>
              <a:t>қасақана</a:t>
            </a:r>
            <a:r>
              <a:rPr lang="en-US" dirty="0" smtClean="0"/>
              <a:t> </a:t>
            </a:r>
            <a:r>
              <a:rPr lang="en-US" dirty="0" err="1" smtClean="0"/>
              <a:t>зиян</a:t>
            </a:r>
            <a:r>
              <a:rPr lang="en-US" dirty="0" smtClean="0"/>
              <a:t> </a:t>
            </a:r>
            <a:r>
              <a:rPr lang="en-US" dirty="0" err="1" smtClean="0"/>
              <a:t>келтіруге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en-US" dirty="0" smtClean="0"/>
              <a:t>      ПББ </a:t>
            </a:r>
            <a:r>
              <a:rPr lang="en-US" dirty="0" err="1" smtClean="0"/>
              <a:t>өтуіне</a:t>
            </a:r>
            <a:r>
              <a:rPr lang="en-US" dirty="0" smtClean="0"/>
              <a:t> </a:t>
            </a:r>
            <a:r>
              <a:rPr lang="en-US" dirty="0" err="1" smtClean="0"/>
              <a:t>байланысты</a:t>
            </a:r>
            <a:r>
              <a:rPr lang="en-US" dirty="0" smtClean="0"/>
              <a:t> </a:t>
            </a:r>
            <a:r>
              <a:rPr lang="en-US" dirty="0" err="1" smtClean="0"/>
              <a:t>тестілеу</a:t>
            </a:r>
            <a:r>
              <a:rPr lang="en-US" dirty="0" smtClean="0"/>
              <a:t> </a:t>
            </a:r>
            <a:r>
              <a:rPr lang="en-US" dirty="0" err="1" smtClean="0"/>
              <a:t>жүйесіне</a:t>
            </a:r>
            <a:r>
              <a:rPr lang="en-US" dirty="0" smtClean="0"/>
              <a:t> </a:t>
            </a:r>
            <a:r>
              <a:rPr lang="en-US" dirty="0" err="1" smtClean="0"/>
              <a:t>бұзушылық</a:t>
            </a:r>
            <a:r>
              <a:rPr lang="en-US" dirty="0" smtClean="0"/>
              <a:t> </a:t>
            </a:r>
            <a:r>
              <a:rPr lang="en-US" dirty="0" err="1" smtClean="0"/>
              <a:t>әрекет</a:t>
            </a:r>
            <a:r>
              <a:rPr lang="en-US" dirty="0" smtClean="0"/>
              <a:t> </a:t>
            </a:r>
            <a:r>
              <a:rPr lang="en-US" dirty="0" err="1" smtClean="0"/>
              <a:t>жасап</a:t>
            </a:r>
            <a:r>
              <a:rPr lang="en-US" dirty="0" smtClean="0"/>
              <a:t>, </a:t>
            </a:r>
            <a:r>
              <a:rPr lang="en-US" dirty="0" err="1" smtClean="0"/>
              <a:t>араласуға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en-US" dirty="0" smtClean="0"/>
              <a:t>      </a:t>
            </a:r>
            <a:r>
              <a:rPr lang="en-US" dirty="0" err="1" smtClean="0"/>
              <a:t>дәліз</a:t>
            </a:r>
            <a:r>
              <a:rPr lang="en-US" dirty="0" smtClean="0"/>
              <a:t> </a:t>
            </a:r>
            <a:r>
              <a:rPr lang="en-US" dirty="0" err="1" smtClean="0"/>
              <a:t>бойынша</a:t>
            </a:r>
            <a:r>
              <a:rPr lang="en-US" dirty="0" smtClean="0"/>
              <a:t> </a:t>
            </a:r>
            <a:r>
              <a:rPr lang="en-US" dirty="0" err="1" smtClean="0"/>
              <a:t>кезекші</a:t>
            </a:r>
            <a:r>
              <a:rPr lang="en-US" dirty="0" smtClean="0"/>
              <a:t> </a:t>
            </a:r>
            <a:r>
              <a:rPr lang="en-US" dirty="0" err="1" smtClean="0"/>
              <a:t>қызметін</a:t>
            </a:r>
            <a:r>
              <a:rPr lang="en-US" dirty="0" smtClean="0"/>
              <a:t> </a:t>
            </a:r>
            <a:r>
              <a:rPr lang="en-US" dirty="0" err="1" smtClean="0"/>
              <a:t>атқаратын</a:t>
            </a:r>
            <a:r>
              <a:rPr lang="en-US" dirty="0" smtClean="0"/>
              <a:t> </a:t>
            </a:r>
            <a:r>
              <a:rPr lang="en-US" dirty="0" err="1" smtClean="0"/>
              <a:t>адамның</a:t>
            </a:r>
            <a:r>
              <a:rPr lang="en-US" dirty="0" smtClean="0"/>
              <a:t> </a:t>
            </a:r>
            <a:r>
              <a:rPr lang="en-US" dirty="0" err="1" smtClean="0"/>
              <a:t>рұқсатынсыз</a:t>
            </a:r>
            <a:r>
              <a:rPr lang="en-US" dirty="0" smtClean="0"/>
              <a:t> </a:t>
            </a:r>
            <a:r>
              <a:rPr lang="en-US" dirty="0" err="1" smtClean="0"/>
              <a:t>және</a:t>
            </a:r>
            <a:r>
              <a:rPr lang="en-US" dirty="0" smtClean="0"/>
              <a:t> </a:t>
            </a:r>
            <a:r>
              <a:rPr lang="en-US" dirty="0" err="1" smtClean="0"/>
              <a:t>сүйемелдеуінсіз</a:t>
            </a:r>
            <a:r>
              <a:rPr lang="en-US" dirty="0" smtClean="0"/>
              <a:t> </a:t>
            </a:r>
            <a:r>
              <a:rPr lang="en-US" dirty="0" err="1" smtClean="0"/>
              <a:t>аудиториядан</a:t>
            </a:r>
            <a:r>
              <a:rPr lang="en-US" dirty="0" smtClean="0"/>
              <a:t> (</a:t>
            </a:r>
            <a:r>
              <a:rPr lang="en-US" dirty="0" err="1" smtClean="0"/>
              <a:t>компьютерлік</a:t>
            </a:r>
            <a:r>
              <a:rPr lang="en-US" dirty="0" smtClean="0"/>
              <a:t> </a:t>
            </a:r>
            <a:r>
              <a:rPr lang="en-US" dirty="0" err="1" smtClean="0"/>
              <a:t>кабинеттен</a:t>
            </a:r>
            <a:r>
              <a:rPr lang="en-US" dirty="0" smtClean="0"/>
              <a:t>) </a:t>
            </a:r>
            <a:r>
              <a:rPr lang="en-US" dirty="0" err="1" smtClean="0"/>
              <a:t>шығуға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en-US" dirty="0" smtClean="0"/>
              <a:t>      </a:t>
            </a:r>
            <a:r>
              <a:rPr lang="en-US" dirty="0" err="1" smtClean="0"/>
              <a:t>аттестатталушылардың</a:t>
            </a:r>
            <a:r>
              <a:rPr lang="en-US" dirty="0" smtClean="0"/>
              <a:t> </a:t>
            </a:r>
            <a:r>
              <a:rPr lang="en-US" dirty="0" err="1" smtClean="0"/>
              <a:t>денсаулығына</a:t>
            </a:r>
            <a:r>
              <a:rPr lang="en-US" dirty="0" smtClean="0"/>
              <a:t> </a:t>
            </a:r>
            <a:r>
              <a:rPr lang="en-US" dirty="0" err="1" smtClean="0"/>
              <a:t>байланысты</a:t>
            </a:r>
            <a:r>
              <a:rPr lang="en-US" dirty="0" smtClean="0"/>
              <a:t> </a:t>
            </a:r>
            <a:r>
              <a:rPr lang="en-US" dirty="0" err="1" smtClean="0"/>
              <a:t>жағдайларды</a:t>
            </a:r>
            <a:r>
              <a:rPr lang="en-US" dirty="0" smtClean="0"/>
              <a:t> </a:t>
            </a:r>
            <a:r>
              <a:rPr lang="en-US" dirty="0" err="1" smtClean="0"/>
              <a:t>қоспағанда</a:t>
            </a:r>
            <a:r>
              <a:rPr lang="en-US" dirty="0" smtClean="0"/>
              <a:t>, </a:t>
            </a:r>
            <a:r>
              <a:rPr lang="en-US" dirty="0" err="1" smtClean="0"/>
              <a:t>аудиториядан</a:t>
            </a:r>
            <a:r>
              <a:rPr lang="en-US" dirty="0" smtClean="0"/>
              <a:t> (</a:t>
            </a:r>
            <a:r>
              <a:rPr lang="en-US" dirty="0" err="1" smtClean="0"/>
              <a:t>компьютерлік</a:t>
            </a:r>
            <a:r>
              <a:rPr lang="en-US" dirty="0" smtClean="0"/>
              <a:t> </a:t>
            </a:r>
            <a:r>
              <a:rPr lang="en-US" dirty="0" err="1" smtClean="0"/>
              <a:t>кабинеттен</a:t>
            </a:r>
            <a:r>
              <a:rPr lang="en-US" dirty="0" smtClean="0"/>
              <a:t>) 10 (</a:t>
            </a:r>
            <a:r>
              <a:rPr lang="en-US" dirty="0" err="1" smtClean="0"/>
              <a:t>он</a:t>
            </a:r>
            <a:r>
              <a:rPr lang="en-US" dirty="0" smtClean="0"/>
              <a:t>) </a:t>
            </a:r>
            <a:r>
              <a:rPr lang="en-US" dirty="0" err="1" smtClean="0"/>
              <a:t>минуттан</a:t>
            </a:r>
            <a:r>
              <a:rPr lang="en-US" dirty="0" smtClean="0"/>
              <a:t> </a:t>
            </a:r>
            <a:r>
              <a:rPr lang="en-US" dirty="0" err="1" smtClean="0"/>
              <a:t>аспайтын</a:t>
            </a:r>
            <a:r>
              <a:rPr lang="en-US" dirty="0" smtClean="0"/>
              <a:t> </a:t>
            </a:r>
            <a:r>
              <a:rPr lang="en-US" dirty="0" err="1" smtClean="0"/>
              <a:t>және</a:t>
            </a:r>
            <a:r>
              <a:rPr lang="en-US" dirty="0" smtClean="0"/>
              <a:t> 1 (</a:t>
            </a:r>
            <a:r>
              <a:rPr lang="en-US" dirty="0" err="1" smtClean="0"/>
              <a:t>бір</a:t>
            </a:r>
            <a:r>
              <a:rPr lang="en-US" dirty="0" smtClean="0"/>
              <a:t>) </a:t>
            </a:r>
            <a:r>
              <a:rPr lang="en-US" dirty="0" err="1" smtClean="0"/>
              <a:t>реттен</a:t>
            </a:r>
            <a:r>
              <a:rPr lang="en-US" dirty="0" smtClean="0"/>
              <a:t> </a:t>
            </a:r>
            <a:r>
              <a:rPr lang="en-US" dirty="0" err="1" smtClean="0"/>
              <a:t>артық</a:t>
            </a:r>
            <a:r>
              <a:rPr lang="en-US" dirty="0" smtClean="0"/>
              <a:t> </a:t>
            </a:r>
            <a:r>
              <a:rPr lang="en-US" dirty="0" err="1" smtClean="0"/>
              <a:t>шығуға</a:t>
            </a:r>
            <a:r>
              <a:rPr lang="en-US" dirty="0" smtClean="0"/>
              <a:t>, </a:t>
            </a:r>
            <a:r>
              <a:rPr lang="en-US" dirty="0" err="1" smtClean="0"/>
              <a:t>бұл</a:t>
            </a:r>
            <a:r>
              <a:rPr lang="en-US" dirty="0" smtClean="0"/>
              <a:t> </a:t>
            </a:r>
            <a:r>
              <a:rPr lang="en-US" dirty="0" err="1" smtClean="0"/>
              <a:t>ретте</a:t>
            </a:r>
            <a:r>
              <a:rPr lang="en-US" dirty="0" smtClean="0"/>
              <a:t> </a:t>
            </a:r>
            <a:r>
              <a:rPr lang="en-US" dirty="0" err="1" smtClean="0"/>
              <a:t>тестілеудің</a:t>
            </a:r>
            <a:r>
              <a:rPr lang="en-US" dirty="0" smtClean="0"/>
              <a:t> </a:t>
            </a:r>
            <a:r>
              <a:rPr lang="en-US" dirty="0" err="1" smtClean="0"/>
              <a:t>алғашқы</a:t>
            </a:r>
            <a:r>
              <a:rPr lang="en-US" dirty="0" smtClean="0"/>
              <a:t> </a:t>
            </a:r>
            <a:r>
              <a:rPr lang="en-US" dirty="0" err="1" smtClean="0"/>
              <a:t>және</a:t>
            </a:r>
            <a:r>
              <a:rPr lang="en-US" dirty="0" smtClean="0"/>
              <a:t> </a:t>
            </a:r>
            <a:r>
              <a:rPr lang="en-US" dirty="0" err="1" smtClean="0"/>
              <a:t>соңғы</a:t>
            </a:r>
            <a:r>
              <a:rPr lang="en-US" dirty="0" smtClean="0"/>
              <a:t> 15 (</a:t>
            </a:r>
            <a:r>
              <a:rPr lang="en-US" dirty="0" err="1" smtClean="0"/>
              <a:t>он</a:t>
            </a:r>
            <a:r>
              <a:rPr lang="en-US" dirty="0" smtClean="0"/>
              <a:t> </a:t>
            </a:r>
            <a:r>
              <a:rPr lang="en-US" dirty="0" err="1" smtClean="0"/>
              <a:t>бес</a:t>
            </a:r>
            <a:r>
              <a:rPr lang="en-US" dirty="0" smtClean="0"/>
              <a:t>) </a:t>
            </a:r>
            <a:r>
              <a:rPr lang="en-US" dirty="0" err="1" smtClean="0"/>
              <a:t>минутында</a:t>
            </a:r>
            <a:r>
              <a:rPr lang="en-US" dirty="0" smtClean="0"/>
              <a:t> </a:t>
            </a:r>
            <a:r>
              <a:rPr lang="en-US" dirty="0" err="1" smtClean="0"/>
              <a:t>шығуға</a:t>
            </a:r>
            <a:r>
              <a:rPr lang="en-US" dirty="0" smtClean="0"/>
              <a:t> </a:t>
            </a:r>
            <a:r>
              <a:rPr lang="en-US" dirty="0" err="1" smtClean="0"/>
              <a:t>жол</a:t>
            </a:r>
            <a:r>
              <a:rPr lang="en-US" dirty="0" smtClean="0"/>
              <a:t> </a:t>
            </a:r>
            <a:r>
              <a:rPr lang="en-US" dirty="0" err="1" smtClean="0"/>
              <a:t>берілмейді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en-US" dirty="0" smtClean="0"/>
              <a:t>      </a:t>
            </a:r>
            <a:r>
              <a:rPr lang="en-US" dirty="0" err="1" smtClean="0"/>
              <a:t>сөйлесуге</a:t>
            </a:r>
            <a:r>
              <a:rPr lang="en-US" dirty="0" smtClean="0"/>
              <a:t>, </a:t>
            </a:r>
            <a:r>
              <a:rPr lang="en-US" dirty="0" err="1" smtClean="0"/>
              <a:t>бір</a:t>
            </a:r>
            <a:r>
              <a:rPr lang="en-US" dirty="0" smtClean="0"/>
              <a:t> </a:t>
            </a:r>
            <a:r>
              <a:rPr lang="en-US" dirty="0" err="1" smtClean="0"/>
              <a:t>орыннан</a:t>
            </a:r>
            <a:r>
              <a:rPr lang="en-US" dirty="0" smtClean="0"/>
              <a:t> </a:t>
            </a:r>
            <a:r>
              <a:rPr lang="en-US" dirty="0" err="1" smtClean="0"/>
              <a:t>екінші</a:t>
            </a:r>
            <a:r>
              <a:rPr lang="en-US" dirty="0" smtClean="0"/>
              <a:t> </a:t>
            </a:r>
            <a:r>
              <a:rPr lang="en-US" dirty="0" err="1" smtClean="0"/>
              <a:t>орынға</a:t>
            </a:r>
            <a:r>
              <a:rPr lang="en-US" dirty="0" smtClean="0"/>
              <a:t> </a:t>
            </a:r>
            <a:r>
              <a:rPr lang="en-US" dirty="0" err="1" smtClean="0"/>
              <a:t>ауысуға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en-US" dirty="0" smtClean="0"/>
              <a:t>      </a:t>
            </a:r>
            <a:r>
              <a:rPr lang="en-US" dirty="0" err="1" smtClean="0"/>
              <a:t>жұмыс</a:t>
            </a:r>
            <a:r>
              <a:rPr lang="en-US" dirty="0" smtClean="0"/>
              <a:t> </a:t>
            </a:r>
            <a:r>
              <a:rPr lang="en-US" dirty="0" err="1" smtClean="0"/>
              <a:t>үшін</a:t>
            </a:r>
            <a:r>
              <a:rPr lang="en-US" dirty="0" smtClean="0"/>
              <a:t> </a:t>
            </a:r>
            <a:r>
              <a:rPr lang="en-US" dirty="0" err="1" smtClean="0"/>
              <a:t>берілген</a:t>
            </a:r>
            <a:r>
              <a:rPr lang="en-US" dirty="0" smtClean="0"/>
              <a:t> </a:t>
            </a:r>
            <a:r>
              <a:rPr lang="en-US" dirty="0" err="1" smtClean="0"/>
              <a:t>құжаттар</a:t>
            </a:r>
            <a:r>
              <a:rPr lang="en-US" dirty="0" smtClean="0"/>
              <a:t> </a:t>
            </a:r>
            <a:r>
              <a:rPr lang="en-US" dirty="0" err="1" smtClean="0"/>
              <a:t>мен</a:t>
            </a:r>
            <a:r>
              <a:rPr lang="en-US" dirty="0" smtClean="0"/>
              <a:t> А4 </a:t>
            </a:r>
            <a:r>
              <a:rPr lang="en-US" dirty="0" err="1" smtClean="0"/>
              <a:t>қағаздармен</a:t>
            </a:r>
            <a:r>
              <a:rPr lang="en-US" dirty="0" smtClean="0"/>
              <a:t> </a:t>
            </a:r>
            <a:r>
              <a:rPr lang="en-US" dirty="0" err="1" smtClean="0"/>
              <a:t>алмасуға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en-US" dirty="0" smtClean="0"/>
              <a:t>      </a:t>
            </a:r>
            <a:r>
              <a:rPr lang="en-US" dirty="0" err="1" smtClean="0"/>
              <a:t>аудиторияға</a:t>
            </a:r>
            <a:r>
              <a:rPr lang="en-US" dirty="0" smtClean="0"/>
              <a:t> (</a:t>
            </a:r>
            <a:r>
              <a:rPr lang="en-US" dirty="0" err="1" smtClean="0"/>
              <a:t>компьютерлік</a:t>
            </a:r>
            <a:r>
              <a:rPr lang="en-US" dirty="0" smtClean="0"/>
              <a:t> </a:t>
            </a:r>
            <a:r>
              <a:rPr lang="en-US" dirty="0" err="1" smtClean="0"/>
              <a:t>кабинетке</a:t>
            </a:r>
            <a:r>
              <a:rPr lang="en-US" dirty="0" smtClean="0"/>
              <a:t>) </a:t>
            </a:r>
            <a:r>
              <a:rPr lang="en-US" dirty="0" err="1" smtClean="0"/>
              <a:t>келесі</a:t>
            </a:r>
            <a:r>
              <a:rPr lang="en-US" dirty="0" smtClean="0"/>
              <a:t> </a:t>
            </a:r>
            <a:r>
              <a:rPr lang="en-US" dirty="0" err="1" smtClean="0"/>
              <a:t>тыйым</a:t>
            </a:r>
            <a:r>
              <a:rPr lang="en-US" dirty="0" smtClean="0"/>
              <a:t> </a:t>
            </a:r>
            <a:r>
              <a:rPr lang="en-US" dirty="0" err="1" smtClean="0"/>
              <a:t>салынған</a:t>
            </a:r>
            <a:r>
              <a:rPr lang="en-US" dirty="0" smtClean="0"/>
              <a:t> </a:t>
            </a:r>
            <a:r>
              <a:rPr lang="en-US" dirty="0" err="1" smtClean="0"/>
              <a:t>заттарды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332656"/>
            <a:ext cx="73448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аудиторияға</a:t>
            </a:r>
            <a:r>
              <a:rPr lang="en-US" dirty="0" smtClean="0"/>
              <a:t> (</a:t>
            </a:r>
            <a:r>
              <a:rPr lang="en-US" dirty="0" err="1" smtClean="0"/>
              <a:t>компьютерлік</a:t>
            </a:r>
            <a:r>
              <a:rPr lang="en-US" dirty="0" smtClean="0"/>
              <a:t> </a:t>
            </a:r>
            <a:r>
              <a:rPr lang="en-US" dirty="0" err="1" smtClean="0"/>
              <a:t>кабинетке</a:t>
            </a:r>
            <a:r>
              <a:rPr lang="en-US" dirty="0" smtClean="0"/>
              <a:t>) </a:t>
            </a:r>
            <a:r>
              <a:rPr lang="en-US" dirty="0" err="1" smtClean="0"/>
              <a:t>шпаргалкаларды</a:t>
            </a:r>
            <a:r>
              <a:rPr lang="en-US" dirty="0" smtClean="0"/>
              <a:t>, </a:t>
            </a:r>
            <a:r>
              <a:rPr lang="en-US" dirty="0" err="1" smtClean="0"/>
              <a:t>оқу-әдістемелік</a:t>
            </a:r>
            <a:r>
              <a:rPr lang="en-US" dirty="0" smtClean="0"/>
              <a:t> </a:t>
            </a:r>
            <a:r>
              <a:rPr lang="en-US" dirty="0" err="1" smtClean="0"/>
              <a:t>әдебиеттерді</a:t>
            </a:r>
            <a:r>
              <a:rPr lang="en-US" dirty="0" smtClean="0"/>
              <a:t>, </a:t>
            </a:r>
            <a:r>
              <a:rPr lang="en-US" dirty="0" err="1" smtClean="0"/>
              <a:t>Менделеевтің</a:t>
            </a:r>
            <a:r>
              <a:rPr lang="en-US" dirty="0" smtClean="0"/>
              <a:t> </a:t>
            </a:r>
            <a:r>
              <a:rPr lang="en-US" dirty="0" err="1" smtClean="0"/>
              <a:t>периодтық</a:t>
            </a:r>
            <a:r>
              <a:rPr lang="en-US" dirty="0" smtClean="0"/>
              <a:t> </a:t>
            </a:r>
            <a:r>
              <a:rPr lang="en-US" dirty="0" err="1" smtClean="0"/>
              <a:t>және</a:t>
            </a:r>
            <a:r>
              <a:rPr lang="en-US" dirty="0" smtClean="0"/>
              <a:t> </a:t>
            </a:r>
            <a:r>
              <a:rPr lang="en-US" dirty="0" err="1" smtClean="0"/>
              <a:t>тұздардың</a:t>
            </a:r>
            <a:r>
              <a:rPr lang="en-US" dirty="0" smtClean="0"/>
              <a:t> </a:t>
            </a:r>
            <a:r>
              <a:rPr lang="en-US" dirty="0" err="1" smtClean="0"/>
              <a:t>ерігіштік</a:t>
            </a:r>
            <a:r>
              <a:rPr lang="en-US" dirty="0" smtClean="0"/>
              <a:t> </a:t>
            </a:r>
            <a:r>
              <a:rPr lang="en-US" dirty="0" err="1" smtClean="0"/>
              <a:t>кестелерін</a:t>
            </a:r>
            <a:r>
              <a:rPr lang="en-US" dirty="0" smtClean="0"/>
              <a:t>, </a:t>
            </a:r>
            <a:r>
              <a:rPr lang="en-US" dirty="0" err="1" smtClean="0"/>
              <a:t>калькуляторды</a:t>
            </a:r>
            <a:r>
              <a:rPr lang="en-US" dirty="0" smtClean="0"/>
              <a:t>, </a:t>
            </a:r>
            <a:r>
              <a:rPr lang="en-US" dirty="0" err="1" smtClean="0"/>
              <a:t>түрлі</a:t>
            </a:r>
            <a:r>
              <a:rPr lang="en-US" dirty="0" smtClean="0"/>
              <a:t> </a:t>
            </a:r>
            <a:r>
              <a:rPr lang="en-US" dirty="0" err="1" smtClean="0"/>
              <a:t>форматтағы</a:t>
            </a:r>
            <a:r>
              <a:rPr lang="en-US" dirty="0" smtClean="0"/>
              <a:t> </a:t>
            </a:r>
            <a:r>
              <a:rPr lang="en-US" dirty="0" err="1" smtClean="0"/>
              <a:t>қағаздарды</a:t>
            </a:r>
            <a:r>
              <a:rPr lang="en-US" dirty="0" smtClean="0"/>
              <a:t> </a:t>
            </a:r>
            <a:r>
              <a:rPr lang="en-US" dirty="0" err="1" smtClean="0"/>
              <a:t>енгізуге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en-US" dirty="0" smtClean="0"/>
              <a:t>      </a:t>
            </a:r>
            <a:r>
              <a:rPr lang="en-US" dirty="0" err="1" smtClean="0"/>
              <a:t>аудиториядан</a:t>
            </a:r>
            <a:r>
              <a:rPr lang="en-US" dirty="0" smtClean="0"/>
              <a:t> (</a:t>
            </a:r>
            <a:r>
              <a:rPr lang="en-US" dirty="0" err="1" smtClean="0"/>
              <a:t>компьютерлік</a:t>
            </a:r>
            <a:r>
              <a:rPr lang="en-US" dirty="0" smtClean="0"/>
              <a:t> </a:t>
            </a:r>
            <a:r>
              <a:rPr lang="en-US" dirty="0" err="1" smtClean="0"/>
              <a:t>кабинеттен</a:t>
            </a:r>
            <a:r>
              <a:rPr lang="en-US" dirty="0" smtClean="0"/>
              <a:t>) </a:t>
            </a:r>
            <a:r>
              <a:rPr lang="en-US" dirty="0" err="1" smtClean="0"/>
              <a:t>кез</a:t>
            </a:r>
            <a:r>
              <a:rPr lang="en-US" dirty="0" smtClean="0"/>
              <a:t> </a:t>
            </a:r>
            <a:r>
              <a:rPr lang="en-US" dirty="0" err="1" smtClean="0"/>
              <a:t>келген</a:t>
            </a:r>
            <a:r>
              <a:rPr lang="en-US" dirty="0" smtClean="0"/>
              <a:t> </a:t>
            </a:r>
            <a:r>
              <a:rPr lang="en-US" dirty="0" err="1" smtClean="0"/>
              <a:t>форматтағы</a:t>
            </a:r>
            <a:r>
              <a:rPr lang="en-US" dirty="0" smtClean="0"/>
              <a:t> </a:t>
            </a:r>
            <a:r>
              <a:rPr lang="en-US" dirty="0" err="1" smtClean="0"/>
              <a:t>қағазды</a:t>
            </a:r>
            <a:r>
              <a:rPr lang="en-US" dirty="0" smtClean="0"/>
              <a:t>, </a:t>
            </a:r>
            <a:r>
              <a:rPr lang="en-US" dirty="0" err="1" smtClean="0"/>
              <a:t>соның</a:t>
            </a:r>
            <a:r>
              <a:rPr lang="en-US" dirty="0" smtClean="0"/>
              <a:t> </a:t>
            </a:r>
            <a:r>
              <a:rPr lang="en-US" dirty="0" err="1" smtClean="0"/>
              <a:t>ішінде</a:t>
            </a:r>
            <a:r>
              <a:rPr lang="en-US" dirty="0" smtClean="0"/>
              <a:t> </a:t>
            </a:r>
            <a:r>
              <a:rPr lang="en-US" dirty="0" err="1" smtClean="0"/>
              <a:t>бос</a:t>
            </a:r>
            <a:r>
              <a:rPr lang="en-US" dirty="0" smtClean="0"/>
              <a:t> </a:t>
            </a:r>
            <a:r>
              <a:rPr lang="en-US" dirty="0" err="1" smtClean="0"/>
              <a:t>парақтарды</a:t>
            </a:r>
            <a:r>
              <a:rPr lang="en-US" dirty="0" smtClean="0"/>
              <a:t> </a:t>
            </a:r>
            <a:r>
              <a:rPr lang="en-US" dirty="0" err="1" smtClean="0"/>
              <a:t>шығаруға</a:t>
            </a:r>
            <a:r>
              <a:rPr lang="en-US" dirty="0" smtClean="0"/>
              <a:t> </a:t>
            </a:r>
            <a:r>
              <a:rPr lang="en-US" dirty="0" err="1" smtClean="0"/>
              <a:t>жол</a:t>
            </a:r>
            <a:r>
              <a:rPr lang="en-US" dirty="0" smtClean="0"/>
              <a:t> </a:t>
            </a:r>
            <a:r>
              <a:rPr lang="en-US" dirty="0" err="1" smtClean="0"/>
              <a:t>берілмейді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dirty="0" smtClean="0"/>
              <a:t>      </a:t>
            </a:r>
            <a:r>
              <a:rPr lang="en-US" dirty="0" err="1" smtClean="0"/>
              <a:t>Аттестатталушы</a:t>
            </a:r>
            <a:r>
              <a:rPr lang="en-US" dirty="0" smtClean="0"/>
              <a:t> </a:t>
            </a:r>
            <a:r>
              <a:rPr lang="en-US" dirty="0" err="1" smtClean="0"/>
              <a:t>аудиториядан</a:t>
            </a:r>
            <a:r>
              <a:rPr lang="en-US" dirty="0" smtClean="0"/>
              <a:t> </a:t>
            </a:r>
            <a:r>
              <a:rPr lang="en-US" dirty="0" err="1" smtClean="0"/>
              <a:t>шыққан</a:t>
            </a:r>
            <a:r>
              <a:rPr lang="en-US" dirty="0" smtClean="0"/>
              <a:t> </a:t>
            </a:r>
            <a:r>
              <a:rPr lang="en-US" dirty="0" err="1" smtClean="0"/>
              <a:t>және</a:t>
            </a:r>
            <a:r>
              <a:rPr lang="en-US" dirty="0" smtClean="0"/>
              <a:t> </a:t>
            </a:r>
            <a:r>
              <a:rPr lang="en-US" dirty="0" err="1" smtClean="0"/>
              <a:t>қайта</a:t>
            </a:r>
            <a:r>
              <a:rPr lang="en-US" dirty="0" smtClean="0"/>
              <a:t> </a:t>
            </a:r>
            <a:r>
              <a:rPr lang="en-US" dirty="0" err="1" smtClean="0"/>
              <a:t>кірген</a:t>
            </a:r>
            <a:r>
              <a:rPr lang="en-US" dirty="0" smtClean="0"/>
              <a:t> </a:t>
            </a:r>
            <a:r>
              <a:rPr lang="en-US" dirty="0" err="1" smtClean="0"/>
              <a:t>кезде</a:t>
            </a:r>
            <a:r>
              <a:rPr lang="en-US" dirty="0" smtClean="0"/>
              <a:t> </a:t>
            </a:r>
            <a:r>
              <a:rPr lang="en-US" dirty="0" err="1" smtClean="0"/>
              <a:t>жол</a:t>
            </a:r>
            <a:r>
              <a:rPr lang="en-US" dirty="0" smtClean="0"/>
              <a:t> </a:t>
            </a:r>
            <a:r>
              <a:rPr lang="en-US" dirty="0" err="1" smtClean="0"/>
              <a:t>берілмейтін</a:t>
            </a:r>
            <a:r>
              <a:rPr lang="en-US" dirty="0" smtClean="0"/>
              <a:t> </a:t>
            </a:r>
            <a:r>
              <a:rPr lang="en-US" dirty="0" err="1" smtClean="0"/>
              <a:t>заттардың</a:t>
            </a:r>
            <a:r>
              <a:rPr lang="en-US" dirty="0" smtClean="0"/>
              <a:t> </a:t>
            </a:r>
            <a:r>
              <a:rPr lang="en-US" dirty="0" err="1" smtClean="0"/>
              <a:t>бар-жоғын</a:t>
            </a:r>
            <a:r>
              <a:rPr lang="en-US" dirty="0" smtClean="0"/>
              <a:t> </a:t>
            </a:r>
            <a:r>
              <a:rPr lang="en-US" dirty="0" err="1" smtClean="0"/>
              <a:t>тексеру</a:t>
            </a:r>
            <a:r>
              <a:rPr lang="en-US" dirty="0" smtClean="0"/>
              <a:t> </a:t>
            </a:r>
            <a:r>
              <a:rPr lang="en-US" dirty="0" err="1" smtClean="0"/>
              <a:t>жүзеге</a:t>
            </a:r>
            <a:r>
              <a:rPr lang="en-US" dirty="0" smtClean="0"/>
              <a:t> </a:t>
            </a:r>
            <a:r>
              <a:rPr lang="en-US" dirty="0" err="1" smtClean="0"/>
              <a:t>асырылады</a:t>
            </a:r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908720"/>
            <a:ext cx="806489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46</a:t>
            </a:r>
            <a:r>
              <a:rPr lang="en-US" b="1" dirty="0" smtClean="0"/>
              <a:t>. </a:t>
            </a:r>
            <a:r>
              <a:rPr lang="en-US" b="1" dirty="0" err="1" smtClean="0"/>
              <a:t>Осы</a:t>
            </a:r>
            <a:r>
              <a:rPr lang="en-US" b="1" dirty="0" smtClean="0"/>
              <a:t> </a:t>
            </a:r>
            <a:r>
              <a:rPr lang="en-US" b="1" dirty="0" err="1" smtClean="0"/>
              <a:t>Қағидалардың</a:t>
            </a:r>
            <a:r>
              <a:rPr lang="en-US" b="1" dirty="0" smtClean="0"/>
              <a:t> 45-тармағында </a:t>
            </a:r>
            <a:r>
              <a:rPr lang="en-US" b="1" dirty="0" err="1" smtClean="0"/>
              <a:t>көрсетілген</a:t>
            </a:r>
            <a:r>
              <a:rPr lang="en-US" b="1" dirty="0" smtClean="0"/>
              <a:t> </a:t>
            </a:r>
            <a:r>
              <a:rPr lang="en-US" b="1" dirty="0" err="1" smtClean="0"/>
              <a:t>талаптарды</a:t>
            </a:r>
            <a:r>
              <a:rPr lang="en-US" b="1" dirty="0" smtClean="0"/>
              <a:t> </a:t>
            </a:r>
            <a:r>
              <a:rPr lang="en-US" b="1" dirty="0" err="1" smtClean="0"/>
              <a:t>бұзу</a:t>
            </a:r>
            <a:r>
              <a:rPr lang="en-US" b="1" dirty="0" smtClean="0"/>
              <a:t> </a:t>
            </a:r>
            <a:r>
              <a:rPr lang="en-US" b="1" dirty="0" err="1" smtClean="0"/>
              <a:t>дерегі</a:t>
            </a:r>
            <a:r>
              <a:rPr lang="en-US" b="1" dirty="0" smtClean="0"/>
              <a:t> </a:t>
            </a:r>
            <a:r>
              <a:rPr lang="en-US" b="1" dirty="0" err="1" smtClean="0"/>
              <a:t>анықталған</a:t>
            </a:r>
            <a:r>
              <a:rPr lang="en-US" b="1" dirty="0" smtClean="0"/>
              <a:t>, </a:t>
            </a:r>
            <a:r>
              <a:rPr lang="en-US" b="1" dirty="0" err="1" smtClean="0"/>
              <a:t>сондай-ақ</a:t>
            </a:r>
            <a:r>
              <a:rPr lang="en-US" b="1" dirty="0" smtClean="0"/>
              <a:t> </a:t>
            </a:r>
            <a:r>
              <a:rPr lang="en-US" b="1" dirty="0" err="1" smtClean="0"/>
              <a:t>біліктілік</a:t>
            </a:r>
            <a:r>
              <a:rPr lang="en-US" b="1" dirty="0" smtClean="0"/>
              <a:t> </a:t>
            </a:r>
            <a:r>
              <a:rPr lang="en-US" b="1" dirty="0" err="1" smtClean="0"/>
              <a:t>санатын</a:t>
            </a:r>
            <a:r>
              <a:rPr lang="en-US" b="1" dirty="0" smtClean="0"/>
              <a:t> </a:t>
            </a:r>
            <a:r>
              <a:rPr lang="en-US" b="1" dirty="0" err="1" smtClean="0"/>
              <a:t>беруге</a:t>
            </a:r>
            <a:r>
              <a:rPr lang="en-US" b="1" dirty="0" smtClean="0"/>
              <a:t> (</a:t>
            </a:r>
            <a:r>
              <a:rPr lang="en-US" b="1" dirty="0" err="1" smtClean="0"/>
              <a:t>растауға</a:t>
            </a:r>
            <a:r>
              <a:rPr lang="en-US" b="1" dirty="0" smtClean="0"/>
              <a:t>) </a:t>
            </a:r>
            <a:r>
              <a:rPr lang="en-US" b="1" dirty="0" err="1" smtClean="0">
                <a:solidFill>
                  <a:srgbClr val="FF0000"/>
                </a:solidFill>
              </a:rPr>
              <a:t>өтініш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уақтылы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берілмеген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жағдайда</a:t>
            </a:r>
            <a:r>
              <a:rPr lang="en-US" b="1" dirty="0" smtClean="0"/>
              <a:t> </a:t>
            </a:r>
            <a:r>
              <a:rPr lang="en-US" dirty="0" err="1" smtClean="0"/>
              <a:t>Комиссияның</a:t>
            </a:r>
            <a:r>
              <a:rPr lang="en-US" dirty="0" smtClean="0"/>
              <a:t> </a:t>
            </a:r>
            <a:r>
              <a:rPr lang="en-US" dirty="0" err="1" smtClean="0"/>
              <a:t>шешімі</a:t>
            </a:r>
            <a:r>
              <a:rPr lang="en-US" dirty="0" smtClean="0"/>
              <a:t> </a:t>
            </a:r>
            <a:r>
              <a:rPr lang="en-US" dirty="0" err="1" smtClean="0"/>
              <a:t>бойынша</a:t>
            </a:r>
            <a:r>
              <a:rPr lang="en-US" dirty="0" smtClean="0"/>
              <a:t> </a:t>
            </a:r>
            <a:r>
              <a:rPr lang="en-US" dirty="0" err="1" smtClean="0"/>
              <a:t>педагогке</a:t>
            </a:r>
            <a:r>
              <a:rPr lang="en-US" dirty="0" smtClean="0"/>
              <a:t> </a:t>
            </a:r>
            <a:r>
              <a:rPr lang="en-US" dirty="0" err="1" smtClean="0"/>
              <a:t>бір</a:t>
            </a:r>
            <a:r>
              <a:rPr lang="en-US" dirty="0" smtClean="0"/>
              <a:t> </a:t>
            </a:r>
            <a:r>
              <a:rPr lang="en-US" dirty="0" err="1" smtClean="0"/>
              <a:t>жыл</a:t>
            </a:r>
            <a:r>
              <a:rPr lang="en-US" dirty="0" smtClean="0"/>
              <a:t> </a:t>
            </a:r>
            <a:r>
              <a:rPr lang="en-US" dirty="0" err="1" smtClean="0"/>
              <a:t>мерзімге</a:t>
            </a:r>
            <a:r>
              <a:rPr lang="en-US" dirty="0" smtClean="0"/>
              <a:t> </a:t>
            </a:r>
            <a:r>
              <a:rPr lang="en-US" dirty="0" err="1" smtClean="0"/>
              <a:t>қолданыстағы</a:t>
            </a:r>
            <a:r>
              <a:rPr lang="en-US" dirty="0" smtClean="0"/>
              <a:t> </a:t>
            </a:r>
            <a:r>
              <a:rPr lang="en-US" dirty="0" err="1" smtClean="0"/>
              <a:t>деңгейден</a:t>
            </a:r>
            <a:r>
              <a:rPr lang="en-US" dirty="0" smtClean="0"/>
              <a:t> </a:t>
            </a:r>
            <a:r>
              <a:rPr lang="en-US" b="1" dirty="0" err="1" smtClean="0"/>
              <a:t>бір</a:t>
            </a:r>
            <a:r>
              <a:rPr lang="en-US" b="1" dirty="0" smtClean="0"/>
              <a:t> </a:t>
            </a:r>
            <a:r>
              <a:rPr lang="en-US" b="1" dirty="0" err="1" smtClean="0"/>
              <a:t>деңгейге</a:t>
            </a:r>
            <a:r>
              <a:rPr lang="en-US" b="1" dirty="0" smtClean="0"/>
              <a:t> </a:t>
            </a:r>
            <a:r>
              <a:rPr lang="en-US" b="1" dirty="0" err="1" smtClean="0"/>
              <a:t>төмен</a:t>
            </a:r>
            <a:r>
              <a:rPr lang="en-US" b="1" dirty="0" smtClean="0"/>
              <a:t> </a:t>
            </a:r>
            <a:r>
              <a:rPr lang="en-US" b="1" dirty="0" err="1" smtClean="0"/>
              <a:t>біліктілік</a:t>
            </a:r>
            <a:r>
              <a:rPr lang="en-US" b="1" dirty="0" smtClean="0"/>
              <a:t> </a:t>
            </a:r>
            <a:r>
              <a:rPr lang="en-US" b="1" dirty="0" err="1" smtClean="0"/>
              <a:t>санаты</a:t>
            </a:r>
            <a:r>
              <a:rPr lang="en-US" b="1" dirty="0" smtClean="0"/>
              <a:t> </a:t>
            </a:r>
            <a:r>
              <a:rPr lang="en-US" dirty="0" err="1" smtClean="0"/>
              <a:t>беріледі</a:t>
            </a:r>
            <a:r>
              <a:rPr lang="en-US" dirty="0" smtClean="0"/>
              <a:t>. </a:t>
            </a:r>
            <a:r>
              <a:rPr lang="en-US" dirty="0" err="1" smtClean="0"/>
              <a:t>Біліктілік</a:t>
            </a:r>
            <a:r>
              <a:rPr lang="en-US" dirty="0" smtClean="0"/>
              <a:t> </a:t>
            </a:r>
            <a:r>
              <a:rPr lang="en-US" dirty="0" err="1" smtClean="0"/>
              <a:t>санатын</a:t>
            </a:r>
            <a:r>
              <a:rPr lang="en-US" dirty="0" smtClean="0"/>
              <a:t> </a:t>
            </a:r>
            <a:r>
              <a:rPr lang="en-US" dirty="0" err="1" smtClean="0"/>
              <a:t>беруге</a:t>
            </a:r>
            <a:r>
              <a:rPr lang="en-US" dirty="0" smtClean="0"/>
              <a:t> (</a:t>
            </a:r>
            <a:r>
              <a:rPr lang="en-US" dirty="0" err="1" smtClean="0"/>
              <a:t>растауға</a:t>
            </a:r>
            <a:r>
              <a:rPr lang="en-US" dirty="0" smtClean="0"/>
              <a:t>) </a:t>
            </a:r>
            <a:r>
              <a:rPr lang="en-US" dirty="0" err="1" smtClean="0"/>
              <a:t>кейінгі</a:t>
            </a:r>
            <a:r>
              <a:rPr lang="en-US" dirty="0" smtClean="0"/>
              <a:t> </a:t>
            </a:r>
            <a:r>
              <a:rPr lang="en-US" dirty="0" err="1" smtClean="0"/>
              <a:t>аттестаттау</a:t>
            </a:r>
            <a:r>
              <a:rPr lang="en-US" dirty="0" smtClean="0"/>
              <a:t> </a:t>
            </a:r>
            <a:r>
              <a:rPr lang="en-US" dirty="0" err="1" smtClean="0"/>
              <a:t>осы</a:t>
            </a:r>
            <a:r>
              <a:rPr lang="en-US" dirty="0" smtClean="0"/>
              <a:t> </a:t>
            </a:r>
            <a:r>
              <a:rPr lang="en-US" dirty="0" err="1" smtClean="0"/>
              <a:t>Қағидаларда</a:t>
            </a:r>
            <a:r>
              <a:rPr lang="en-US" dirty="0" smtClean="0"/>
              <a:t> </a:t>
            </a:r>
            <a:r>
              <a:rPr lang="en-US" dirty="0" err="1" smtClean="0"/>
              <a:t>анықталған</a:t>
            </a:r>
            <a:r>
              <a:rPr lang="en-US" dirty="0" smtClean="0"/>
              <a:t> </a:t>
            </a:r>
            <a:r>
              <a:rPr lang="en-US" dirty="0" err="1" smtClean="0"/>
              <a:t>тәртіппен</a:t>
            </a:r>
            <a:r>
              <a:rPr lang="en-US" dirty="0" smtClean="0"/>
              <a:t> </a:t>
            </a:r>
            <a:r>
              <a:rPr lang="en-US" b="1" dirty="0" err="1" smtClean="0"/>
              <a:t>бірізділік</a:t>
            </a:r>
            <a:r>
              <a:rPr lang="en-US" b="1" dirty="0" smtClean="0"/>
              <a:t> </a:t>
            </a:r>
            <a:r>
              <a:rPr lang="en-US" b="1" dirty="0" err="1" smtClean="0"/>
              <a:t>қағидатына</a:t>
            </a:r>
            <a:r>
              <a:rPr lang="en-US" b="1" dirty="0" smtClean="0"/>
              <a:t> </a:t>
            </a:r>
            <a:r>
              <a:rPr lang="en-US" b="1" dirty="0" err="1" smtClean="0"/>
              <a:t>сәйкес</a:t>
            </a:r>
            <a:r>
              <a:rPr lang="en-US" b="1" dirty="0" smtClean="0"/>
              <a:t> </a:t>
            </a:r>
            <a:r>
              <a:rPr lang="en-US" b="1" dirty="0" err="1" smtClean="0"/>
              <a:t>жүргізіледі</a:t>
            </a:r>
            <a:r>
              <a:rPr lang="en-US" b="1" dirty="0" smtClean="0"/>
              <a:t>.</a:t>
            </a:r>
            <a:endParaRPr lang="ru-RU" b="1" dirty="0" smtClean="0"/>
          </a:p>
          <a:p>
            <a:r>
              <a:rPr lang="en-US" dirty="0" smtClean="0"/>
              <a:t>       ПББ </a:t>
            </a:r>
            <a:r>
              <a:rPr lang="en-US" dirty="0" err="1" smtClean="0"/>
              <a:t>өткізу</a:t>
            </a:r>
            <a:r>
              <a:rPr lang="en-US" dirty="0" smtClean="0"/>
              <a:t> </a:t>
            </a:r>
            <a:r>
              <a:rPr lang="en-US" dirty="0" err="1" smtClean="0"/>
              <a:t>қағидаларын</a:t>
            </a:r>
            <a:r>
              <a:rPr lang="en-US" dirty="0" smtClean="0"/>
              <a:t> </a:t>
            </a:r>
            <a:r>
              <a:rPr lang="en-US" dirty="0" err="1" smtClean="0"/>
              <a:t>бұзу</a:t>
            </a:r>
            <a:r>
              <a:rPr lang="en-US" dirty="0" smtClean="0"/>
              <a:t> </a:t>
            </a:r>
            <a:r>
              <a:rPr lang="en-US" dirty="0" err="1" smtClean="0"/>
              <a:t>деректері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қайта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анықталған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жағдайда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педагог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/>
              <a:t>білім</a:t>
            </a:r>
            <a:r>
              <a:rPr lang="en-US" dirty="0" smtClean="0"/>
              <a:t> </a:t>
            </a:r>
            <a:r>
              <a:rPr lang="en-US" dirty="0" err="1" smtClean="0"/>
              <a:t>беру</a:t>
            </a:r>
            <a:r>
              <a:rPr lang="en-US" dirty="0" smtClean="0"/>
              <a:t> </a:t>
            </a:r>
            <a:r>
              <a:rPr lang="en-US" dirty="0" err="1" smtClean="0"/>
              <a:t>ұйымы</a:t>
            </a:r>
            <a:r>
              <a:rPr lang="en-US" dirty="0" smtClean="0"/>
              <a:t> </a:t>
            </a:r>
            <a:r>
              <a:rPr lang="en-US" dirty="0" err="1" smtClean="0"/>
              <a:t>басшысының</a:t>
            </a:r>
            <a:r>
              <a:rPr lang="en-US" dirty="0" smtClean="0"/>
              <a:t> </a:t>
            </a:r>
            <a:r>
              <a:rPr lang="en-US" dirty="0" err="1" smtClean="0"/>
              <a:t>орынбасары</a:t>
            </a:r>
            <a:r>
              <a:rPr lang="en-US" dirty="0" smtClean="0"/>
              <a:t> – </a:t>
            </a:r>
            <a:r>
              <a:rPr lang="en-US" b="1" dirty="0" err="1" smtClean="0">
                <a:solidFill>
                  <a:srgbClr val="FF0000"/>
                </a:solidFill>
              </a:rPr>
              <a:t>бес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жылға</a:t>
            </a:r>
            <a:r>
              <a:rPr lang="en-US" dirty="0" smtClean="0"/>
              <a:t>, </a:t>
            </a:r>
            <a:r>
              <a:rPr lang="en-US" dirty="0" err="1" smtClean="0"/>
              <a:t>білім</a:t>
            </a:r>
            <a:r>
              <a:rPr lang="en-US" dirty="0" smtClean="0"/>
              <a:t> </a:t>
            </a:r>
            <a:r>
              <a:rPr lang="en-US" dirty="0" err="1" smtClean="0"/>
              <a:t>беру</a:t>
            </a:r>
            <a:r>
              <a:rPr lang="en-US" dirty="0" smtClean="0"/>
              <a:t> </a:t>
            </a:r>
            <a:r>
              <a:rPr lang="en-US" dirty="0" err="1" smtClean="0"/>
              <a:t>ұйымының</a:t>
            </a:r>
            <a:r>
              <a:rPr lang="en-US" dirty="0" smtClean="0"/>
              <a:t>, </a:t>
            </a:r>
            <a:r>
              <a:rPr lang="en-US" dirty="0" err="1" smtClean="0"/>
              <a:t>басшысы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– </a:t>
            </a:r>
            <a:r>
              <a:rPr lang="en-US" b="1" dirty="0" err="1" smtClean="0">
                <a:solidFill>
                  <a:srgbClr val="FF0000"/>
                </a:solidFill>
              </a:rPr>
              <a:t>үш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жылға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аттестаттаудан</a:t>
            </a:r>
            <a:r>
              <a:rPr lang="en-US" dirty="0" smtClean="0"/>
              <a:t> </a:t>
            </a:r>
            <a:r>
              <a:rPr lang="en-US" dirty="0" err="1" smtClean="0"/>
              <a:t>өтуге</a:t>
            </a:r>
            <a:r>
              <a:rPr lang="en-US" dirty="0" smtClean="0"/>
              <a:t> </a:t>
            </a:r>
            <a:r>
              <a:rPr lang="en-US" dirty="0" err="1" smtClean="0"/>
              <a:t>жіберілмейді</a:t>
            </a:r>
            <a:r>
              <a:rPr lang="en-US" dirty="0" smtClean="0"/>
              <a:t>, </a:t>
            </a:r>
            <a:r>
              <a:rPr lang="en-US" dirty="0" err="1" smtClean="0"/>
              <a:t>бұл</a:t>
            </a:r>
            <a:r>
              <a:rPr lang="en-US" dirty="0" smtClean="0"/>
              <a:t> </a:t>
            </a:r>
            <a:r>
              <a:rPr lang="en-US" dirty="0" err="1" smtClean="0"/>
              <a:t>ретте</a:t>
            </a:r>
            <a:r>
              <a:rPr lang="en-US" dirty="0" smtClean="0"/>
              <a:t> </a:t>
            </a:r>
            <a:r>
              <a:rPr lang="en-US" dirty="0" err="1" smtClean="0"/>
              <a:t>біліктілік</a:t>
            </a:r>
            <a:r>
              <a:rPr lang="en-US" dirty="0" smtClean="0"/>
              <a:t> </a:t>
            </a:r>
            <a:r>
              <a:rPr lang="en-US" dirty="0" err="1" smtClean="0"/>
              <a:t>санаты</a:t>
            </a:r>
            <a:r>
              <a:rPr lang="en-US" dirty="0" smtClean="0"/>
              <a:t> </a:t>
            </a:r>
            <a:r>
              <a:rPr lang="en-US" dirty="0" err="1" smtClean="0"/>
              <a:t>Комиссияның</a:t>
            </a:r>
            <a:r>
              <a:rPr lang="en-US" dirty="0" smtClean="0"/>
              <a:t> </a:t>
            </a:r>
            <a:r>
              <a:rPr lang="en-US" dirty="0" err="1" smtClean="0"/>
              <a:t>шешімі</a:t>
            </a:r>
            <a:r>
              <a:rPr lang="en-US" dirty="0" smtClean="0"/>
              <a:t> </a:t>
            </a:r>
            <a:r>
              <a:rPr lang="en-US" dirty="0" err="1" smtClean="0"/>
              <a:t>бойынша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"</a:t>
            </a:r>
            <a:r>
              <a:rPr lang="en-US" b="1" dirty="0" err="1" smtClean="0">
                <a:solidFill>
                  <a:srgbClr val="FF0000"/>
                </a:solidFill>
              </a:rPr>
              <a:t>педагог</a:t>
            </a:r>
            <a:r>
              <a:rPr lang="en-US" b="1" dirty="0" smtClean="0">
                <a:solidFill>
                  <a:srgbClr val="FF0000"/>
                </a:solidFill>
              </a:rPr>
              <a:t>", "</a:t>
            </a:r>
            <a:r>
              <a:rPr lang="en-US" b="1" dirty="0" err="1" smtClean="0">
                <a:solidFill>
                  <a:srgbClr val="FF0000"/>
                </a:solidFill>
              </a:rPr>
              <a:t>басшы</a:t>
            </a:r>
            <a:r>
              <a:rPr lang="en-US" b="1" dirty="0" smtClean="0">
                <a:solidFill>
                  <a:srgbClr val="FF0000"/>
                </a:solidFill>
              </a:rPr>
              <a:t>", </a:t>
            </a:r>
            <a:r>
              <a:rPr lang="en-US" dirty="0" smtClean="0"/>
              <a:t>"</a:t>
            </a:r>
            <a:r>
              <a:rPr lang="en-US" dirty="0" err="1" smtClean="0"/>
              <a:t>басшының</a:t>
            </a:r>
            <a:r>
              <a:rPr lang="en-US" dirty="0" smtClean="0"/>
              <a:t> </a:t>
            </a:r>
            <a:r>
              <a:rPr lang="en-US" dirty="0" err="1" smtClean="0"/>
              <a:t>орынбасары</a:t>
            </a:r>
            <a:r>
              <a:rPr lang="en-US" dirty="0" smtClean="0"/>
              <a:t>" </a:t>
            </a:r>
            <a:r>
              <a:rPr lang="en-US" dirty="0" err="1" smtClean="0"/>
              <a:t>санаттарына</a:t>
            </a:r>
            <a:r>
              <a:rPr lang="en-US" dirty="0" smtClean="0"/>
              <a:t> </a:t>
            </a:r>
            <a:r>
              <a:rPr lang="en-US" dirty="0" err="1" smtClean="0"/>
              <a:t>дейін</a:t>
            </a:r>
            <a:r>
              <a:rPr lang="en-US" dirty="0" smtClean="0"/>
              <a:t> </a:t>
            </a:r>
            <a:r>
              <a:rPr lang="en-US" dirty="0" err="1" smtClean="0"/>
              <a:t>төмендейді</a:t>
            </a:r>
            <a:r>
              <a:rPr lang="en-US" dirty="0" smtClean="0"/>
              <a:t>. </a:t>
            </a:r>
            <a:r>
              <a:rPr lang="en-US" dirty="0" err="1" smtClean="0"/>
              <a:t>Біліктілік</a:t>
            </a:r>
            <a:r>
              <a:rPr lang="en-US" dirty="0" smtClean="0"/>
              <a:t> </a:t>
            </a:r>
            <a:r>
              <a:rPr lang="en-US" dirty="0" err="1" smtClean="0"/>
              <a:t>санатын</a:t>
            </a:r>
            <a:r>
              <a:rPr lang="en-US" dirty="0" smtClean="0"/>
              <a:t> </a:t>
            </a:r>
            <a:r>
              <a:rPr lang="en-US" dirty="0" err="1" smtClean="0"/>
              <a:t>беруге</a:t>
            </a:r>
            <a:r>
              <a:rPr lang="en-US" dirty="0" smtClean="0"/>
              <a:t> (</a:t>
            </a:r>
            <a:r>
              <a:rPr lang="en-US" dirty="0" err="1" smtClean="0"/>
              <a:t>растауға</a:t>
            </a:r>
            <a:r>
              <a:rPr lang="en-US" dirty="0" smtClean="0"/>
              <a:t>) </a:t>
            </a:r>
            <a:r>
              <a:rPr lang="en-US" dirty="0" err="1" smtClean="0"/>
              <a:t>кейінгі</a:t>
            </a:r>
            <a:r>
              <a:rPr lang="en-US" dirty="0" smtClean="0"/>
              <a:t> </a:t>
            </a:r>
            <a:r>
              <a:rPr lang="en-US" dirty="0" err="1" smtClean="0"/>
              <a:t>аттестаттау</a:t>
            </a:r>
            <a:r>
              <a:rPr lang="en-US" dirty="0" smtClean="0"/>
              <a:t> </a:t>
            </a:r>
            <a:r>
              <a:rPr lang="en-US" dirty="0" err="1" smtClean="0"/>
              <a:t>осы</a:t>
            </a:r>
            <a:r>
              <a:rPr lang="en-US" dirty="0" smtClean="0"/>
              <a:t> </a:t>
            </a:r>
            <a:r>
              <a:rPr lang="en-US" dirty="0" err="1" smtClean="0"/>
              <a:t>Қағидаларда</a:t>
            </a:r>
            <a:r>
              <a:rPr lang="en-US" dirty="0" smtClean="0"/>
              <a:t> </a:t>
            </a:r>
            <a:r>
              <a:rPr lang="en-US" dirty="0" err="1" smtClean="0"/>
              <a:t>анықталған</a:t>
            </a:r>
            <a:r>
              <a:rPr lang="en-US" dirty="0" smtClean="0"/>
              <a:t> </a:t>
            </a:r>
            <a:r>
              <a:rPr lang="en-US" dirty="0" err="1" smtClean="0"/>
              <a:t>тәртіппен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бірізділік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қағидатына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сәйкес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жүргізіледі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980728"/>
            <a:ext cx="828092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47. ПББ </a:t>
            </a:r>
            <a:r>
              <a:rPr lang="en-US" sz="2000" dirty="0" err="1" smtClean="0"/>
              <a:t>өткізу</a:t>
            </a:r>
            <a:r>
              <a:rPr lang="en-US" sz="2000" dirty="0" smtClean="0"/>
              <a:t> </a:t>
            </a:r>
            <a:r>
              <a:rPr lang="en-US" sz="2000" dirty="0" err="1" smtClean="0"/>
              <a:t>талаптарын</a:t>
            </a:r>
            <a:r>
              <a:rPr lang="en-US" sz="2000" dirty="0" smtClean="0"/>
              <a:t> </a:t>
            </a:r>
            <a:r>
              <a:rPr lang="en-US" sz="2000" dirty="0" err="1" smtClean="0"/>
              <a:t>бұзу</a:t>
            </a:r>
            <a:r>
              <a:rPr lang="en-US" sz="2000" dirty="0" smtClean="0"/>
              <a:t> </a:t>
            </a:r>
            <a:r>
              <a:rPr lang="en-US" sz="2000" dirty="0" err="1" smtClean="0"/>
              <a:t>дерегі</a:t>
            </a:r>
            <a:r>
              <a:rPr lang="en-US" sz="2000" dirty="0" smtClean="0"/>
              <a:t> </a:t>
            </a:r>
            <a:r>
              <a:rPr lang="en-US" sz="2000" dirty="0" err="1" smtClean="0"/>
              <a:t>анықталған</a:t>
            </a:r>
            <a:r>
              <a:rPr lang="en-US" sz="2000" dirty="0" smtClean="0"/>
              <a:t> </a:t>
            </a:r>
            <a:r>
              <a:rPr lang="en-US" sz="2000" dirty="0" err="1" smtClean="0"/>
              <a:t>жағдайда</a:t>
            </a:r>
            <a:r>
              <a:rPr lang="en-US" sz="2000" dirty="0" smtClean="0"/>
              <a:t>, </a:t>
            </a:r>
            <a:r>
              <a:rPr lang="en-US" sz="2000" dirty="0" err="1" smtClean="0"/>
              <a:t>осы</a:t>
            </a:r>
            <a:r>
              <a:rPr lang="en-US" sz="2000" dirty="0" smtClean="0"/>
              <a:t> </a:t>
            </a:r>
            <a:r>
              <a:rPr lang="en-US" sz="2000" dirty="0" err="1" smtClean="0"/>
              <a:t>Қағидалардың</a:t>
            </a:r>
            <a:r>
              <a:rPr lang="en-US" sz="2000" dirty="0" smtClean="0"/>
              <a:t> 45-тармағында </a:t>
            </a:r>
            <a:r>
              <a:rPr lang="en-US" sz="2000" dirty="0" err="1" smtClean="0"/>
              <a:t>көрсетілген</a:t>
            </a:r>
            <a:r>
              <a:rPr lang="en-US" sz="2000" dirty="0" smtClean="0"/>
              <a:t> </a:t>
            </a:r>
            <a:r>
              <a:rPr lang="en-US" sz="2000" dirty="0" err="1" smtClean="0"/>
              <a:t>жол</a:t>
            </a:r>
            <a:r>
              <a:rPr lang="en-US" sz="2000" dirty="0" smtClean="0"/>
              <a:t> </a:t>
            </a:r>
            <a:r>
              <a:rPr lang="en-US" sz="2000" dirty="0" err="1" smtClean="0"/>
              <a:t>берілмейтін</a:t>
            </a:r>
            <a:r>
              <a:rPr lang="en-US" sz="2000" dirty="0" smtClean="0"/>
              <a:t> </a:t>
            </a:r>
            <a:r>
              <a:rPr lang="en-US" sz="2000" dirty="0" err="1" smtClean="0"/>
              <a:t>заттарды</a:t>
            </a:r>
            <a:r>
              <a:rPr lang="en-US" sz="2000" dirty="0" smtClean="0"/>
              <a:t> </a:t>
            </a:r>
            <a:r>
              <a:rPr lang="en-US" sz="2000" dirty="0" err="1" smtClean="0"/>
              <a:t>анықтаған</a:t>
            </a:r>
            <a:r>
              <a:rPr lang="en-US" sz="2000" dirty="0" smtClean="0"/>
              <a:t> </a:t>
            </a:r>
            <a:r>
              <a:rPr lang="en-US" sz="2000" dirty="0" err="1" smtClean="0"/>
              <a:t>кезде</a:t>
            </a:r>
            <a:r>
              <a:rPr lang="en-US" sz="2000" dirty="0" smtClean="0"/>
              <a:t>, ПББ </a:t>
            </a:r>
            <a:r>
              <a:rPr lang="en-US" sz="2000" dirty="0" err="1" smtClean="0"/>
              <a:t>жүргізу</a:t>
            </a:r>
            <a:r>
              <a:rPr lang="en-US" sz="2000" dirty="0" smtClean="0"/>
              <a:t> </a:t>
            </a:r>
            <a:r>
              <a:rPr lang="en-US" sz="2000" dirty="0" err="1" smtClean="0"/>
              <a:t>кезінде</a:t>
            </a:r>
            <a:r>
              <a:rPr lang="en-US" sz="2000" dirty="0" smtClean="0"/>
              <a:t> </a:t>
            </a:r>
            <a:r>
              <a:rPr lang="en-US" sz="2000" dirty="0" err="1" smtClean="0"/>
              <a:t>немесе</a:t>
            </a:r>
            <a:r>
              <a:rPr lang="en-US" sz="2000" dirty="0" smtClean="0"/>
              <a:t> ПББ </a:t>
            </a:r>
            <a:r>
              <a:rPr lang="en-US" sz="2000" dirty="0" err="1" smtClean="0"/>
              <a:t>өткізу</a:t>
            </a:r>
            <a:r>
              <a:rPr lang="en-US" sz="2000" dirty="0" smtClean="0"/>
              <a:t> </a:t>
            </a:r>
            <a:r>
              <a:rPr lang="en-US" sz="2000" dirty="0" err="1" smtClean="0"/>
              <a:t>бейнежазбасын</a:t>
            </a:r>
            <a:r>
              <a:rPr lang="en-US" sz="2000" dirty="0" smtClean="0"/>
              <a:t> </a:t>
            </a:r>
            <a:r>
              <a:rPr lang="en-US" sz="2000" dirty="0" err="1" smtClean="0"/>
              <a:t>қарау</a:t>
            </a:r>
            <a:r>
              <a:rPr lang="en-US" sz="2000" dirty="0" smtClean="0"/>
              <a:t> </a:t>
            </a:r>
            <a:r>
              <a:rPr lang="en-US" sz="2000" dirty="0" err="1" smtClean="0"/>
              <a:t>кезінде</a:t>
            </a:r>
            <a:r>
              <a:rPr lang="en-US" sz="2000" dirty="0" smtClean="0"/>
              <a:t>, </a:t>
            </a:r>
            <a:r>
              <a:rPr lang="en-US" sz="2000" b="1" dirty="0" err="1" smtClean="0">
                <a:solidFill>
                  <a:srgbClr val="FF0000"/>
                </a:solidFill>
              </a:rPr>
              <a:t>тапсыру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мерзіміне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қарамастан</a:t>
            </a:r>
            <a:r>
              <a:rPr lang="en-US" sz="2000" b="1" dirty="0" smtClean="0">
                <a:solidFill>
                  <a:srgbClr val="FF0000"/>
                </a:solidFill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</a:rPr>
              <a:t>осы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Қағидаларға</a:t>
            </a:r>
            <a:r>
              <a:rPr lang="en-US" sz="2000" b="1" dirty="0" smtClean="0">
                <a:solidFill>
                  <a:srgbClr val="FF0000"/>
                </a:solidFill>
              </a:rPr>
              <a:t> 10-қосымшаға </a:t>
            </a:r>
            <a:r>
              <a:rPr lang="en-US" sz="2000" b="1" dirty="0" err="1" smtClean="0">
                <a:solidFill>
                  <a:srgbClr val="FF0000"/>
                </a:solidFill>
              </a:rPr>
              <a:t>сәйкес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педагогтің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білімін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бағалауды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жүргізу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қағидалары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мен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шарттарын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бұзу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актісі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жасалады</a:t>
            </a:r>
            <a:r>
              <a:rPr lang="en-US" sz="2000" b="1" dirty="0" smtClean="0">
                <a:solidFill>
                  <a:srgbClr val="FF0000"/>
                </a:solidFill>
              </a:rPr>
              <a:t>, ПББ </a:t>
            </a:r>
            <a:r>
              <a:rPr lang="en-US" sz="2000" b="1" dirty="0" err="1" smtClean="0">
                <a:solidFill>
                  <a:srgbClr val="FF0000"/>
                </a:solidFill>
              </a:rPr>
              <a:t>нәтижелері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жойылады</a:t>
            </a:r>
            <a:r>
              <a:rPr lang="en-US" sz="2000" b="1" dirty="0" smtClean="0">
                <a:solidFill>
                  <a:srgbClr val="FF0000"/>
                </a:solidFill>
              </a:rPr>
              <a:t>.</a:t>
            </a:r>
            <a:endParaRPr lang="ru-RU" sz="2000" b="1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      48. ПББ </a:t>
            </a:r>
            <a:r>
              <a:rPr lang="en-US" sz="2000" dirty="0" err="1" smtClean="0"/>
              <a:t>нәтижесімен</a:t>
            </a:r>
            <a:r>
              <a:rPr lang="en-US" sz="2000" dirty="0" smtClean="0"/>
              <a:t> </a:t>
            </a:r>
            <a:r>
              <a:rPr lang="en-US" sz="2000" dirty="0" err="1" smtClean="0"/>
              <a:t>келіспеген</a:t>
            </a:r>
            <a:r>
              <a:rPr lang="en-US" sz="2000" dirty="0" smtClean="0"/>
              <a:t> </a:t>
            </a:r>
            <a:r>
              <a:rPr lang="en-US" sz="2000" dirty="0" err="1" smtClean="0"/>
              <a:t>жағдайда</a:t>
            </a:r>
            <a:r>
              <a:rPr lang="en-US" sz="2000" dirty="0" smtClean="0"/>
              <a:t>, </a:t>
            </a:r>
            <a:r>
              <a:rPr lang="en-US" sz="2000" dirty="0" err="1" smtClean="0"/>
              <a:t>аттестатталушы</a:t>
            </a:r>
            <a:r>
              <a:rPr lang="en-US" sz="2000" dirty="0" smtClean="0"/>
              <a:t> </a:t>
            </a:r>
            <a:r>
              <a:rPr lang="en-US" sz="2000" b="1" dirty="0" smtClean="0"/>
              <a:t>ПББ </a:t>
            </a:r>
            <a:r>
              <a:rPr lang="en-US" sz="2000" b="1" dirty="0" err="1" smtClean="0"/>
              <a:t>өткізу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залынан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шықпай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әрбір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тапсырма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бойынша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дәлелді</a:t>
            </a:r>
            <a:r>
              <a:rPr lang="en-US" sz="2000" dirty="0" smtClean="0"/>
              <a:t> (</a:t>
            </a:r>
            <a:r>
              <a:rPr lang="en-US" sz="2000" dirty="0" err="1" smtClean="0"/>
              <a:t>толық</a:t>
            </a:r>
            <a:r>
              <a:rPr lang="en-US" sz="2000" dirty="0" smtClean="0"/>
              <a:t> </a:t>
            </a:r>
            <a:r>
              <a:rPr lang="en-US" sz="2000" dirty="0" err="1" smtClean="0"/>
              <a:t>түсіндірмесі</a:t>
            </a:r>
            <a:r>
              <a:rPr lang="en-US" sz="2000" dirty="0" smtClean="0"/>
              <a:t>, </a:t>
            </a:r>
            <a:r>
              <a:rPr lang="en-US" sz="2000" dirty="0" err="1" smtClean="0"/>
              <a:t>тапсырмалардың</a:t>
            </a:r>
            <a:r>
              <a:rPr lang="en-US" sz="2000" dirty="0" smtClean="0"/>
              <a:t> </a:t>
            </a:r>
            <a:r>
              <a:rPr lang="en-US" sz="2000" dirty="0" err="1" smtClean="0"/>
              <a:t>қадамдық</a:t>
            </a:r>
            <a:r>
              <a:rPr lang="en-US" sz="2000" dirty="0" smtClean="0"/>
              <a:t> </a:t>
            </a:r>
            <a:r>
              <a:rPr lang="en-US" sz="2000" dirty="0" err="1" smtClean="0"/>
              <a:t>шешімі</a:t>
            </a:r>
            <a:r>
              <a:rPr lang="en-US" sz="2000" dirty="0" smtClean="0"/>
              <a:t>) </a:t>
            </a:r>
            <a:r>
              <a:rPr lang="en-US" sz="2000" b="1" dirty="0" err="1" smtClean="0"/>
              <a:t>негіздемесімен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тестілеу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аяқталғаннан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кейін</a:t>
            </a:r>
            <a:r>
              <a:rPr lang="en-US" sz="2000" b="1" dirty="0" smtClean="0"/>
              <a:t> 30 (</a:t>
            </a:r>
            <a:r>
              <a:rPr lang="en-US" sz="2000" b="1" dirty="0" err="1" smtClean="0"/>
              <a:t>отыз</a:t>
            </a:r>
            <a:r>
              <a:rPr lang="en-US" sz="2000" b="1" dirty="0" smtClean="0"/>
              <a:t>) </a:t>
            </a:r>
            <a:r>
              <a:rPr lang="en-US" sz="2000" b="1" dirty="0" err="1" smtClean="0"/>
              <a:t>минут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ішінде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компьютерлік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тестілеу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жүйесі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арқылы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апелляцияға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өтініш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береді</a:t>
            </a:r>
            <a:r>
              <a:rPr lang="en-US" sz="2000" b="1" dirty="0" smtClean="0"/>
              <a:t>. ПББ </a:t>
            </a:r>
            <a:r>
              <a:rPr lang="en-US" sz="2000" b="1" dirty="0" err="1" smtClean="0"/>
              <a:t>өткізу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залынан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шыққаннан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кейін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педагогтің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апелляцияға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өтініші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қабылданбайды</a:t>
            </a:r>
            <a:r>
              <a:rPr lang="en-US" sz="2000" b="1" dirty="0" smtClean="0"/>
              <a:t>.</a:t>
            </a:r>
            <a:endParaRPr lang="ru-RU" sz="2000" b="1" dirty="0" smtClean="0"/>
          </a:p>
          <a:p>
            <a:r>
              <a:rPr lang="en-US" sz="2000" dirty="0" smtClean="0"/>
              <a:t>      </a:t>
            </a:r>
            <a:r>
              <a:rPr lang="en-US" sz="2000" dirty="0" err="1" smtClean="0"/>
              <a:t>Әрбір</a:t>
            </a:r>
            <a:r>
              <a:rPr lang="en-US" sz="2000" dirty="0" smtClean="0"/>
              <a:t> </a:t>
            </a:r>
            <a:r>
              <a:rPr lang="en-US" sz="2000" dirty="0" err="1" smtClean="0"/>
              <a:t>тапсырма</a:t>
            </a:r>
            <a:r>
              <a:rPr lang="en-US" sz="2000" dirty="0" smtClean="0"/>
              <a:t> </a:t>
            </a:r>
            <a:r>
              <a:rPr lang="en-US" sz="2000" dirty="0" err="1" smtClean="0"/>
              <a:t>бойынша</a:t>
            </a:r>
            <a:r>
              <a:rPr lang="en-US" sz="2000" dirty="0" smtClean="0"/>
              <a:t> </a:t>
            </a:r>
            <a:r>
              <a:rPr lang="en-US" sz="2000" dirty="0" err="1" smtClean="0"/>
              <a:t>дәлелді</a:t>
            </a:r>
            <a:r>
              <a:rPr lang="en-US" sz="2000" dirty="0" smtClean="0"/>
              <a:t> </a:t>
            </a:r>
            <a:r>
              <a:rPr lang="en-US" sz="2000" dirty="0" err="1" smtClean="0"/>
              <a:t>негіздемесіз</a:t>
            </a:r>
            <a:r>
              <a:rPr lang="en-US" sz="2000" dirty="0" smtClean="0"/>
              <a:t> (</a:t>
            </a:r>
            <a:r>
              <a:rPr lang="en-US" sz="2000" dirty="0" err="1" smtClean="0"/>
              <a:t>толық</a:t>
            </a:r>
            <a:r>
              <a:rPr lang="en-US" sz="2000" dirty="0" smtClean="0"/>
              <a:t> </a:t>
            </a:r>
            <a:r>
              <a:rPr lang="en-US" sz="2000" dirty="0" err="1" smtClean="0"/>
              <a:t>түсіндірме</a:t>
            </a:r>
            <a:r>
              <a:rPr lang="en-US" sz="2000" dirty="0" smtClean="0"/>
              <a:t>, </a:t>
            </a:r>
            <a:r>
              <a:rPr lang="en-US" sz="2000" dirty="0" err="1" smtClean="0"/>
              <a:t>тапсырмаларды</a:t>
            </a:r>
            <a:r>
              <a:rPr lang="en-US" sz="2000" dirty="0" smtClean="0"/>
              <a:t> </a:t>
            </a:r>
            <a:r>
              <a:rPr lang="en-US" sz="2000" dirty="0" err="1" smtClean="0"/>
              <a:t>кезең-кезеңімен</a:t>
            </a:r>
            <a:r>
              <a:rPr lang="en-US" sz="2000" dirty="0" smtClean="0"/>
              <a:t> </a:t>
            </a:r>
            <a:r>
              <a:rPr lang="en-US" sz="2000" dirty="0" err="1" smtClean="0"/>
              <a:t>шешу</a:t>
            </a:r>
            <a:r>
              <a:rPr lang="en-US" sz="2000" dirty="0" smtClean="0"/>
              <a:t>) </a:t>
            </a:r>
            <a:r>
              <a:rPr lang="en-US" sz="2000" dirty="0" err="1" smtClean="0"/>
              <a:t>барлық</a:t>
            </a:r>
            <a:r>
              <a:rPr lang="en-US" sz="2000" dirty="0" smtClean="0"/>
              <a:t> </a:t>
            </a:r>
            <a:r>
              <a:rPr lang="en-US" sz="2000" dirty="0" err="1" smtClean="0"/>
              <a:t>тапсырмаларды</a:t>
            </a:r>
            <a:r>
              <a:rPr lang="en-US" sz="2000" dirty="0" smtClean="0"/>
              <a:t> </a:t>
            </a:r>
            <a:r>
              <a:rPr lang="en-US" sz="2000" dirty="0" err="1" smtClean="0"/>
              <a:t>қайта</a:t>
            </a:r>
            <a:r>
              <a:rPr lang="en-US" sz="2000" dirty="0" smtClean="0"/>
              <a:t> </a:t>
            </a:r>
            <a:r>
              <a:rPr lang="en-US" sz="2000" dirty="0" err="1" smtClean="0"/>
              <a:t>қарау</a:t>
            </a:r>
            <a:r>
              <a:rPr lang="en-US" sz="2000" dirty="0" smtClean="0"/>
              <a:t> </a:t>
            </a:r>
            <a:r>
              <a:rPr lang="en-US" sz="2000" dirty="0" err="1" smtClean="0"/>
              <a:t>бойынша</a:t>
            </a:r>
            <a:r>
              <a:rPr lang="en-US" sz="2000" dirty="0" smtClean="0"/>
              <a:t> </a:t>
            </a:r>
            <a:r>
              <a:rPr lang="en-US" sz="2000" dirty="0" err="1" smtClean="0"/>
              <a:t>апелляцияға</a:t>
            </a:r>
            <a:r>
              <a:rPr lang="en-US" sz="2000" dirty="0" smtClean="0"/>
              <a:t> </a:t>
            </a:r>
            <a:r>
              <a:rPr lang="en-US" sz="2000" dirty="0" err="1" smtClean="0"/>
              <a:t>берілген</a:t>
            </a:r>
            <a:r>
              <a:rPr lang="en-US" sz="2000" dirty="0" smtClean="0"/>
              <a:t> </a:t>
            </a:r>
            <a:r>
              <a:rPr lang="en-US" sz="2000" dirty="0" err="1" smtClean="0"/>
              <a:t>өтініш</a:t>
            </a:r>
            <a:r>
              <a:rPr lang="en-US" sz="2000" dirty="0" smtClean="0"/>
              <a:t> </a:t>
            </a:r>
            <a:r>
              <a:rPr lang="en-US" sz="2000" dirty="0" err="1" smtClean="0"/>
              <a:t>қарауға</a:t>
            </a:r>
            <a:r>
              <a:rPr lang="en-US" sz="2000" dirty="0" smtClean="0"/>
              <a:t> </a:t>
            </a:r>
            <a:r>
              <a:rPr lang="en-US" sz="2000" dirty="0" err="1" smtClean="0"/>
              <a:t>жатпайды</a:t>
            </a:r>
            <a:r>
              <a:rPr lang="en-US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260648"/>
            <a:ext cx="597666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49. </a:t>
            </a:r>
            <a:r>
              <a:rPr lang="en-US" sz="2000" dirty="0" err="1" smtClean="0"/>
              <a:t>Апелляция</a:t>
            </a:r>
            <a:r>
              <a:rPr lang="en-US" sz="2000" dirty="0" smtClean="0"/>
              <a:t> </a:t>
            </a:r>
            <a:r>
              <a:rPr lang="en-US" sz="2000" dirty="0" err="1" smtClean="0"/>
              <a:t>мынадай</a:t>
            </a:r>
            <a:r>
              <a:rPr lang="en-US" sz="2000" dirty="0" smtClean="0"/>
              <a:t> </a:t>
            </a:r>
            <a:r>
              <a:rPr lang="en-US" sz="2000" dirty="0" err="1" smtClean="0"/>
              <a:t>жағдайларда</a:t>
            </a:r>
            <a:r>
              <a:rPr lang="en-US" sz="2000" dirty="0" smtClean="0"/>
              <a:t>: </a:t>
            </a:r>
            <a:endParaRPr lang="ru-RU" sz="2000" dirty="0" smtClean="0"/>
          </a:p>
          <a:p>
            <a:r>
              <a:rPr lang="en-US" sz="2000" dirty="0" smtClean="0"/>
              <a:t>      1) </a:t>
            </a:r>
            <a:r>
              <a:rPr lang="en-US" sz="2000" dirty="0" err="1" smtClean="0"/>
              <a:t>тест</a:t>
            </a:r>
            <a:r>
              <a:rPr lang="en-US" sz="2000" dirty="0" smtClean="0"/>
              <a:t> </a:t>
            </a:r>
            <a:r>
              <a:rPr lang="en-US" sz="2000" dirty="0" err="1" smtClean="0"/>
              <a:t>тапсырмаларының</a:t>
            </a:r>
            <a:r>
              <a:rPr lang="en-US" sz="2000" dirty="0" smtClean="0"/>
              <a:t> </a:t>
            </a:r>
            <a:r>
              <a:rPr lang="en-US" sz="2000" dirty="0" err="1" smtClean="0"/>
              <a:t>мазмұны</a:t>
            </a:r>
            <a:r>
              <a:rPr lang="en-US" sz="2000" dirty="0" smtClean="0"/>
              <a:t> </a:t>
            </a:r>
            <a:r>
              <a:rPr lang="en-US" sz="2000" dirty="0" err="1" smtClean="0"/>
              <a:t>бойынша</a:t>
            </a:r>
            <a:r>
              <a:rPr lang="en-US" sz="2000" dirty="0" smtClean="0"/>
              <a:t>:</a:t>
            </a:r>
            <a:endParaRPr lang="ru-RU" sz="2000" dirty="0" smtClean="0"/>
          </a:p>
          <a:p>
            <a:r>
              <a:rPr lang="en-US" sz="2000" dirty="0" smtClean="0"/>
              <a:t>      </a:t>
            </a:r>
            <a:r>
              <a:rPr lang="en-US" sz="2000" dirty="0" err="1" smtClean="0"/>
              <a:t>дұрыс</a:t>
            </a:r>
            <a:r>
              <a:rPr lang="en-US" sz="2000" dirty="0" smtClean="0"/>
              <a:t> </a:t>
            </a:r>
            <a:r>
              <a:rPr lang="en-US" sz="2000" dirty="0" err="1" smtClean="0"/>
              <a:t>жауаптың</a:t>
            </a:r>
            <a:r>
              <a:rPr lang="en-US" sz="2000" dirty="0" smtClean="0"/>
              <a:t> </a:t>
            </a:r>
            <a:r>
              <a:rPr lang="en-US" sz="2000" dirty="0" err="1" smtClean="0"/>
              <a:t>негіздемесімен</a:t>
            </a:r>
            <a:r>
              <a:rPr lang="en-US" sz="2000" dirty="0" smtClean="0"/>
              <a:t> </a:t>
            </a:r>
            <a:r>
              <a:rPr lang="en-US" sz="2000" dirty="0" err="1" smtClean="0"/>
              <a:t>келіспегенде</a:t>
            </a:r>
            <a:r>
              <a:rPr lang="en-US" sz="2000" dirty="0" smtClean="0"/>
              <a:t>;</a:t>
            </a:r>
            <a:endParaRPr lang="ru-RU" sz="2000" dirty="0" smtClean="0"/>
          </a:p>
          <a:p>
            <a:r>
              <a:rPr lang="en-US" sz="2000" dirty="0" smtClean="0"/>
              <a:t>      </a:t>
            </a:r>
            <a:r>
              <a:rPr lang="en-US" sz="2000" dirty="0" err="1" smtClean="0"/>
              <a:t>дұрыс</a:t>
            </a:r>
            <a:r>
              <a:rPr lang="en-US" sz="2000" dirty="0" smtClean="0"/>
              <a:t> </a:t>
            </a:r>
            <a:r>
              <a:rPr lang="en-US" sz="2000" dirty="0" err="1" smtClean="0"/>
              <a:t>жауап</a:t>
            </a:r>
            <a:r>
              <a:rPr lang="en-US" sz="2000" dirty="0" smtClean="0"/>
              <a:t> </a:t>
            </a:r>
            <a:r>
              <a:rPr lang="en-US" sz="2000" dirty="0" err="1" smtClean="0"/>
              <a:t>болмағанда</a:t>
            </a:r>
            <a:r>
              <a:rPr lang="en-US" sz="2000" dirty="0" smtClean="0"/>
              <a:t>;</a:t>
            </a:r>
            <a:endParaRPr lang="ru-RU" sz="2000" dirty="0" smtClean="0"/>
          </a:p>
          <a:p>
            <a:r>
              <a:rPr lang="en-US" sz="2000" dirty="0" smtClean="0"/>
              <a:t>      </a:t>
            </a:r>
            <a:r>
              <a:rPr lang="en-US" sz="2000" dirty="0" err="1" smtClean="0"/>
              <a:t>бірден</a:t>
            </a:r>
            <a:r>
              <a:rPr lang="en-US" sz="2000" dirty="0" smtClean="0"/>
              <a:t> </a:t>
            </a:r>
            <a:r>
              <a:rPr lang="en-US" sz="2000" dirty="0" err="1" smtClean="0"/>
              <a:t>көп</a:t>
            </a:r>
            <a:r>
              <a:rPr lang="en-US" sz="2000" dirty="0" smtClean="0"/>
              <a:t> </a:t>
            </a:r>
            <a:r>
              <a:rPr lang="en-US" sz="2000" dirty="0" err="1" smtClean="0"/>
              <a:t>дұрыс</a:t>
            </a:r>
            <a:r>
              <a:rPr lang="en-US" sz="2000" dirty="0" smtClean="0"/>
              <a:t> </a:t>
            </a:r>
            <a:r>
              <a:rPr lang="en-US" sz="2000" dirty="0" err="1" smtClean="0"/>
              <a:t>жауап</a:t>
            </a:r>
            <a:r>
              <a:rPr lang="en-US" sz="2000" dirty="0" smtClean="0"/>
              <a:t> </a:t>
            </a:r>
            <a:r>
              <a:rPr lang="en-US" sz="2000" dirty="0" err="1" smtClean="0"/>
              <a:t>болғанда</a:t>
            </a:r>
            <a:r>
              <a:rPr lang="en-US" sz="2000" dirty="0" smtClean="0"/>
              <a:t>;</a:t>
            </a:r>
            <a:endParaRPr lang="ru-RU" sz="2000" dirty="0" smtClean="0"/>
          </a:p>
          <a:p>
            <a:r>
              <a:rPr lang="en-US" sz="2000" dirty="0" smtClean="0"/>
              <a:t>      </a:t>
            </a:r>
            <a:r>
              <a:rPr lang="en-US" sz="2000" dirty="0" err="1" smtClean="0"/>
              <a:t>тест</a:t>
            </a:r>
            <a:r>
              <a:rPr lang="en-US" sz="2000" dirty="0" smtClean="0"/>
              <a:t> </a:t>
            </a:r>
            <a:r>
              <a:rPr lang="en-US" sz="2000" dirty="0" err="1" smtClean="0"/>
              <a:t>тапсырмасы</a:t>
            </a:r>
            <a:r>
              <a:rPr lang="en-US" sz="2000" dirty="0" smtClean="0"/>
              <a:t> </a:t>
            </a:r>
            <a:r>
              <a:rPr lang="en-US" sz="2000" dirty="0" err="1" smtClean="0"/>
              <a:t>дұрыс</a:t>
            </a:r>
            <a:r>
              <a:rPr lang="en-US" sz="2000" dirty="0" smtClean="0"/>
              <a:t> </a:t>
            </a:r>
            <a:r>
              <a:rPr lang="en-US" sz="2000" dirty="0" err="1" smtClean="0"/>
              <a:t>құрастырылмаған</a:t>
            </a:r>
            <a:r>
              <a:rPr lang="en-US" sz="2000" dirty="0" smtClean="0"/>
              <a:t> </a:t>
            </a:r>
            <a:r>
              <a:rPr lang="en-US" sz="2000" dirty="0" err="1" smtClean="0"/>
              <a:t>жағдайда</a:t>
            </a:r>
            <a:r>
              <a:rPr lang="en-US" sz="2000" dirty="0" smtClean="0"/>
              <a:t>;</a:t>
            </a:r>
            <a:endParaRPr lang="ru-RU" sz="2000" dirty="0" smtClean="0"/>
          </a:p>
          <a:p>
            <a:r>
              <a:rPr lang="en-US" sz="2000" dirty="0" smtClean="0"/>
              <a:t>      2) </a:t>
            </a:r>
            <a:r>
              <a:rPr lang="en-US" sz="2000" dirty="0" err="1" smtClean="0"/>
              <a:t>тапсырмаларда</a:t>
            </a:r>
            <a:r>
              <a:rPr lang="en-US" sz="2000" dirty="0" smtClean="0"/>
              <a:t> </a:t>
            </a:r>
            <a:r>
              <a:rPr lang="en-US" sz="2000" dirty="0" err="1" smtClean="0"/>
              <a:t>фрагменттің</a:t>
            </a:r>
            <a:r>
              <a:rPr lang="en-US" sz="2000" dirty="0" smtClean="0"/>
              <a:t> </a:t>
            </a:r>
            <a:r>
              <a:rPr lang="en-US" sz="2000" dirty="0" err="1" smtClean="0"/>
              <a:t>немесе</a:t>
            </a:r>
            <a:r>
              <a:rPr lang="en-US" sz="2000" dirty="0" smtClean="0"/>
              <a:t> </a:t>
            </a:r>
            <a:r>
              <a:rPr lang="en-US" sz="2000" dirty="0" err="1" smtClean="0"/>
              <a:t>мәтіннің</a:t>
            </a:r>
            <a:r>
              <a:rPr lang="en-US" sz="2000" dirty="0" smtClean="0"/>
              <a:t> </a:t>
            </a:r>
            <a:r>
              <a:rPr lang="en-US" sz="2000" dirty="0" err="1" smtClean="0"/>
              <a:t>болмаған</a:t>
            </a:r>
            <a:r>
              <a:rPr lang="en-US" sz="2000" dirty="0" smtClean="0"/>
              <a:t> </a:t>
            </a:r>
            <a:r>
              <a:rPr lang="en-US" sz="2000" dirty="0" err="1" smtClean="0"/>
              <a:t>жағдайында</a:t>
            </a:r>
            <a:r>
              <a:rPr lang="en-US" sz="2000" dirty="0" smtClean="0"/>
              <a:t>, </a:t>
            </a:r>
            <a:r>
              <a:rPr lang="en-US" sz="2000" dirty="0" err="1" smtClean="0"/>
              <a:t>техникалық</a:t>
            </a:r>
            <a:r>
              <a:rPr lang="en-US" sz="2000" dirty="0" smtClean="0"/>
              <a:t> </a:t>
            </a:r>
            <a:r>
              <a:rPr lang="en-US" sz="2000" dirty="0" err="1" smtClean="0"/>
              <a:t>себеп</a:t>
            </a:r>
            <a:r>
              <a:rPr lang="en-US" sz="2000" dirty="0" smtClean="0"/>
              <a:t> </a:t>
            </a:r>
            <a:r>
              <a:rPr lang="en-US" sz="2000" dirty="0" err="1" smtClean="0"/>
              <a:t>бойынша</a:t>
            </a:r>
            <a:r>
              <a:rPr lang="en-US" sz="2000" dirty="0" smtClean="0"/>
              <a:t> </a:t>
            </a:r>
            <a:r>
              <a:rPr lang="en-US" sz="2000" dirty="0" err="1" smtClean="0"/>
              <a:t>қаралады</a:t>
            </a:r>
            <a:r>
              <a:rPr lang="en-US" sz="2000" dirty="0" smtClean="0"/>
              <a:t>.</a:t>
            </a:r>
            <a:endParaRPr lang="ru-RU" sz="2000" dirty="0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611560" y="3933056"/>
            <a:ext cx="813690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53. Осы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Қағидаларға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11-қосымшаға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сәйкес нысан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бойынша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ПББ-дан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өткендігі туралы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сертификат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компьютерлік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тестілеу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аяқталғаннан кейін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беріледі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Педагогтердің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ПББ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нәтижесі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ПББ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тапсырған күннен бастап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жылға жарамды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болып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саналады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</a:t>
            </a:r>
            <a:r>
              <a:rPr kumimoji="0" lang="ru-RU" sz="1400" b="0" i="0" u="none" strike="noStrike" cap="none" normalizeH="0" baseline="0" dirty="0" smtClean="0" bmk="z103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54. </a:t>
            </a:r>
            <a:r>
              <a:rPr kumimoji="0" lang="ru-RU" sz="1400" b="0" i="0" u="none" strike="noStrike" cap="none" normalizeH="0" baseline="0" dirty="0" err="1" smtClean="0" bmk="z103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ПББ-дан</a:t>
            </a:r>
            <a:r>
              <a:rPr kumimoji="0" lang="ru-RU" sz="1400" b="0" i="0" u="none" strike="noStrike" cap="none" normalizeH="0" baseline="0" dirty="0" smtClean="0" bmk="z103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 bmk="z103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өткен аттестатталушылардың электрондық дерекқорын сақтау </a:t>
            </a:r>
            <a:r>
              <a:rPr kumimoji="0" lang="ru-RU" sz="1400" b="0" i="0" u="none" strike="noStrike" cap="none" normalizeH="0" baseline="0" dirty="0" smtClean="0" bmk="z103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бес </a:t>
            </a:r>
            <a:r>
              <a:rPr kumimoji="0" lang="ru-RU" sz="1400" b="0" i="0" u="none" strike="noStrike" cap="none" normalizeH="0" baseline="0" dirty="0" err="1" smtClean="0" bmk="z103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жыл</a:t>
            </a:r>
            <a:r>
              <a:rPr kumimoji="0" lang="ru-RU" sz="1400" b="0" i="0" u="none" strike="noStrike" cap="none" normalizeH="0" baseline="0" dirty="0" smtClean="0" bmk="z103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 bmk="z103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ішінде</a:t>
            </a:r>
            <a:r>
              <a:rPr kumimoji="0" lang="ru-RU" sz="1400" b="0" i="0" u="none" strike="noStrike" cap="none" normalizeH="0" baseline="0" dirty="0" smtClean="0" bmk="z103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 bmk="z103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қамтамасыз етіледі</a:t>
            </a:r>
            <a:r>
              <a:rPr kumimoji="0" lang="ru-RU" sz="1400" b="0" i="0" u="none" strike="noStrike" cap="none" normalizeH="0" baseline="0" dirty="0" smtClean="0" bmk="z103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683568" y="1105582"/>
            <a:ext cx="759633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57.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Барлық лауазымдардың педагогтері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келесі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жағдайларда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ПББ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тапсырудан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босатылады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және қызметінің нәтижелерін кешенді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қорытындылаудан өтеді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1) </a:t>
            </a:r>
            <a:r>
              <a:rPr kumimoji="0" lang="ru-RU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қолданыстағы жүйе бойынша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бұрын берілген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біліктілік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санатын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растаған жағдайда </a:t>
            </a:r>
            <a:r>
              <a:rPr kumimoji="0" lang="ru-RU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30 (</a:t>
            </a:r>
            <a:r>
              <a:rPr kumimoji="0" lang="ru-RU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отыз</a:t>
            </a:r>
            <a:r>
              <a:rPr kumimoji="0" lang="ru-RU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және одан</a:t>
            </a:r>
            <a:r>
              <a:rPr kumimoji="0" lang="ru-RU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да </a:t>
            </a:r>
            <a:r>
              <a:rPr kumimoji="0" lang="ru-RU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көп жыл</a:t>
            </a:r>
            <a:r>
              <a:rPr kumimoji="0" lang="ru-RU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педагогикалық өтілі </a:t>
            </a:r>
            <a:r>
              <a:rPr kumimoji="0" lang="ru-RU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бар;</a:t>
            </a:r>
            <a:endParaRPr kumimoji="0" lang="ru-RU" sz="1000" b="1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2) "</a:t>
            </a:r>
            <a:r>
              <a:rPr kumimoji="0" lang="ru-RU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бірінші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 </a:t>
            </a:r>
            <a:r>
              <a:rPr kumimoji="0" lang="ru-RU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немесе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"</a:t>
            </a:r>
            <a:r>
              <a:rPr kumimoji="0" lang="ru-RU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жоғары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 </a:t>
            </a:r>
            <a:r>
              <a:rPr kumimoji="0" lang="ru-RU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біліктілік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санаты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бар </a:t>
            </a:r>
            <a:r>
              <a:rPr kumimoji="0" lang="ru-RU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педагогтер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"педагог-модератор" </a:t>
            </a:r>
            <a:r>
              <a:rPr kumimoji="0" lang="ru-RU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біліктілік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санатына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берген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кезде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endParaRPr kumimoji="0" lang="ru-RU" sz="10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b="0" i="0" u="none" strike="noStrike" cap="none" normalizeH="0" baseline="0" dirty="0" smtClean="0" bmk="z113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3) </a:t>
            </a:r>
            <a:r>
              <a:rPr kumimoji="0" lang="ru-RU" b="1" i="0" u="none" strike="noStrike" cap="none" normalizeH="0" baseline="0" dirty="0" smtClean="0" bmk="z113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</a:t>
            </a:r>
            <a:r>
              <a:rPr kumimoji="0" lang="ru-RU" b="1" i="0" u="none" strike="noStrike" cap="none" normalizeH="0" baseline="0" dirty="0" err="1" smtClean="0" bmk="z113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педагог-зерттеуші</a:t>
            </a:r>
            <a:r>
              <a:rPr kumimoji="0" lang="ru-RU" b="1" i="0" u="none" strike="noStrike" cap="none" normalizeH="0" baseline="0" dirty="0" smtClean="0" bmk="z113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", "</a:t>
            </a:r>
            <a:r>
              <a:rPr kumimoji="0" lang="ru-RU" b="1" i="0" u="none" strike="noStrike" cap="none" normalizeH="0" baseline="0" dirty="0" err="1" smtClean="0" bmk="z113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педагог-шебер</a:t>
            </a:r>
            <a:r>
              <a:rPr kumimoji="0" lang="ru-RU" b="1" i="0" u="none" strike="noStrike" cap="none" normalizeH="0" baseline="0" dirty="0" smtClean="0" bmk="z113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 </a:t>
            </a:r>
            <a:r>
              <a:rPr kumimoji="0" lang="ru-RU" b="1" i="0" u="none" strike="noStrike" cap="none" normalizeH="0" baseline="0" dirty="0" err="1" smtClean="0" bmk="z113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біліктілік</a:t>
            </a:r>
            <a:r>
              <a:rPr kumimoji="0" lang="ru-RU" b="1" i="0" u="none" strike="noStrike" cap="none" normalizeH="0" baseline="0" dirty="0" smtClean="0" bmk="z113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 bmk="z113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санатын</a:t>
            </a:r>
            <a:r>
              <a:rPr kumimoji="0" lang="ru-RU" b="1" i="0" u="none" strike="noStrike" cap="none" normalizeH="0" baseline="0" dirty="0" smtClean="0" bmk="z113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 bmk="z113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қатарынан екі</a:t>
            </a:r>
            <a:r>
              <a:rPr kumimoji="0" lang="ru-RU" b="1" i="0" u="none" strike="noStrike" cap="none" normalizeH="0" baseline="0" dirty="0" smtClean="0" bmk="z113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 bmk="z113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реттен</a:t>
            </a:r>
            <a:r>
              <a:rPr kumimoji="0" lang="ru-RU" b="1" i="0" u="none" strike="noStrike" cap="none" normalizeH="0" baseline="0" dirty="0" smtClean="0" bmk="z113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 bmk="z113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артық емес</a:t>
            </a:r>
            <a:r>
              <a:rPr kumimoji="0" lang="ru-RU" b="1" i="0" u="none" strike="noStrike" cap="none" normalizeH="0" baseline="0" dirty="0" smtClean="0" bmk="z113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 bmk="z113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растаған жағдайда</a:t>
            </a:r>
            <a:r>
              <a:rPr kumimoji="0" lang="ru-RU" b="1" i="0" u="none" strike="noStrike" cap="none" normalizeH="0" baseline="0" dirty="0" smtClean="0" bmk="z113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971600" y="719698"/>
            <a:ext cx="7488832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58.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Комиссия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қаңтар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мен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тамыз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аралығында педагогтердің құжаттарын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портфолиосын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қарайды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59. </a:t>
            </a:r>
            <a:r>
              <a:rPr kumimoji="0" lang="ru-RU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Материалдарға (портфолиоға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6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педагогтің эссесі</a:t>
            </a:r>
            <a:r>
              <a:rPr kumimoji="0" lang="ru-RU" sz="16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(250-300 </a:t>
            </a:r>
            <a:r>
              <a:rPr kumimoji="0" lang="ru-RU" sz="16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сөз</a:t>
            </a:r>
            <a:r>
              <a:rPr kumimoji="0" lang="ru-RU" sz="16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6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енгізіледі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Эссе </a:t>
            </a:r>
            <a:r>
              <a:rPr kumimoji="0" lang="ru-RU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тақырыптарын жыл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сайын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беру </a:t>
            </a:r>
            <a:r>
              <a:rPr kumimoji="0" lang="ru-RU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саласындағы уәкілетті 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 </a:t>
            </a:r>
            <a:r>
              <a:rPr kumimoji="0" lang="ru-RU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айқындайды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Материалдарды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портфолионы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қалыптастыру кезінде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академиялық адалдық қағидаты сақталады.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 bmk="z117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60. "Педагог-модератор", "</a:t>
            </a:r>
            <a:r>
              <a:rPr kumimoji="0" lang="ru-RU" sz="1600" b="0" i="0" u="none" strike="noStrike" cap="none" normalizeH="0" baseline="0" dirty="0" err="1" smtClean="0" bmk="z117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педагог-сарапшы</a:t>
            </a:r>
            <a:r>
              <a:rPr kumimoji="0" lang="ru-RU" sz="1600" b="0" i="0" u="none" strike="noStrike" cap="none" normalizeH="0" baseline="0" dirty="0" smtClean="0" bmk="z117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 </a:t>
            </a:r>
            <a:r>
              <a:rPr kumimoji="0" lang="ru-RU" sz="1600" b="0" i="0" u="none" strike="noStrike" cap="none" normalizeH="0" baseline="0" dirty="0" err="1" smtClean="0" bmk="z117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біліктілік</a:t>
            </a:r>
            <a:r>
              <a:rPr kumimoji="0" lang="ru-RU" sz="1600" b="0" i="0" u="none" strike="noStrike" cap="none" normalizeH="0" baseline="0" dirty="0" smtClean="0" bmk="z117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 bmk="z117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санатына</a:t>
            </a:r>
            <a:r>
              <a:rPr kumimoji="0" lang="ru-RU" sz="1600" b="0" i="0" u="none" strike="noStrike" cap="none" normalizeH="0" baseline="0" dirty="0" smtClean="0" bmk="z117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 bmk="z117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берген</a:t>
            </a:r>
            <a:r>
              <a:rPr kumimoji="0" lang="ru-RU" sz="1600" b="0" i="0" u="none" strike="noStrike" cap="none" normalizeH="0" baseline="0" dirty="0" smtClean="0" bmk="z117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 bmk="z117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педагогтің материалдары</a:t>
            </a:r>
            <a:r>
              <a:rPr kumimoji="0" lang="ru-RU" sz="1600" b="0" i="0" u="none" strike="noStrike" cap="none" normalizeH="0" baseline="0" dirty="0" smtClean="0" bmk="z117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1600" b="0" i="0" u="none" strike="noStrike" cap="none" normalizeH="0" baseline="0" dirty="0" err="1" smtClean="0" bmk="z117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портфолиосы</a:t>
            </a:r>
            <a:r>
              <a:rPr kumimoji="0" lang="ru-RU" sz="1600" b="0" i="0" u="none" strike="noStrike" cap="none" normalizeH="0" baseline="0" dirty="0" smtClean="0" bmk="z117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600" b="0" i="0" u="none" strike="noStrike" cap="none" normalizeH="0" baseline="0" dirty="0" err="1" smtClean="0" bmk="z117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Платформада</a:t>
            </a:r>
            <a:r>
              <a:rPr kumimoji="0" lang="ru-RU" sz="1600" b="0" i="0" u="none" strike="noStrike" cap="none" normalizeH="0" baseline="0" dirty="0" smtClean="0" bmk="z117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 bmk="z117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әртүрлі дерекқорлардан құжаттарды </a:t>
            </a:r>
            <a:r>
              <a:rPr kumimoji="0" lang="ru-RU" sz="1600" b="0" i="0" u="none" strike="noStrike" cap="none" normalizeH="0" baseline="0" dirty="0" smtClean="0" bmk="z117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600" b="0" i="0" u="none" strike="noStrike" cap="none" normalizeH="0" baseline="0" dirty="0" err="1" smtClean="0" bmk="z117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мәліметтерді</a:t>
            </a:r>
            <a:r>
              <a:rPr kumimoji="0" lang="ru-RU" sz="1600" b="0" i="0" u="none" strike="noStrike" cap="none" normalizeH="0" baseline="0" dirty="0" smtClean="0" bmk="z117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600" b="0" i="0" u="none" strike="noStrike" cap="none" normalizeH="0" baseline="0" dirty="0" err="1" smtClean="0" bmk="z117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жинау</a:t>
            </a:r>
            <a:r>
              <a:rPr kumimoji="0" lang="ru-RU" sz="1600" b="0" i="0" u="none" strike="noStrike" cap="none" normalizeH="0" baseline="0" dirty="0" smtClean="0" bmk="z117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 bmk="z117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және өңдеу арқылы қалыптастырылады</a:t>
            </a:r>
            <a:r>
              <a:rPr kumimoji="0" lang="ru-RU" sz="1600" b="0" i="0" u="none" strike="noStrike" cap="none" normalizeH="0" baseline="0" dirty="0" smtClean="0" bmk="z117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Платформада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әр түрлі дерекқорлардан жинақталатын цифрланған мәліметтер немесе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құжаттар (мәліметтер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жетіспеген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жағдайда білім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беру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ұйымының басшысы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бұйрығымен тағайындалған жауапты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тұлғасының деректерді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қолмен енгізуіне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жол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беріледі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жеке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кабинетте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автоматты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түрде енгізілген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және жинақталған деректердің толықтығын тексереді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Комиссия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педагогтің материалдарына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портфолиосына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өзгерістер немесе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толықтырулар енгізе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алмайды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971600" y="1207784"/>
            <a:ext cx="745232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атериалдарды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портфолионы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қалыптастыру кезінде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дәйексіз мәліметтер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беру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фактісі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анықталған жағдайда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педагог,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беру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ұйымының басшысының орынбасары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бес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жылға аттестаттаудан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өтуге жіберілмейді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беру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ұйымының</a:t>
            </a:r>
            <a:r>
              <a:rPr kumimoji="0" lang="ru-RU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бірінші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басшысы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үш жылға жіберілмейді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бұл ретте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педагогтердің біліктілік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санаты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"педагог",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басшы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",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басшының орынбасары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санаттарына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дейін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төмендетіледі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Кейінгі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аттестаттау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осы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Қағидаларда анықталған тәртіппен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бірізділік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қағидатына сәйкес біліктілік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санатын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беру (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растау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үшін жүргізіледі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124744"/>
            <a:ext cx="66967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10) </a:t>
            </a:r>
            <a:r>
              <a:rPr lang="en-US" sz="2000" b="1" dirty="0" err="1" smtClean="0"/>
              <a:t>педагогтің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білімін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бағалау</a:t>
            </a:r>
            <a:r>
              <a:rPr lang="en-US" sz="2000" b="1" dirty="0" smtClean="0"/>
              <a:t> </a:t>
            </a:r>
            <a:r>
              <a:rPr lang="en-US" sz="2000" dirty="0" smtClean="0"/>
              <a:t>(</a:t>
            </a:r>
            <a:r>
              <a:rPr lang="en-US" sz="2000" dirty="0" err="1" smtClean="0"/>
              <a:t>бұдан</a:t>
            </a:r>
            <a:r>
              <a:rPr lang="en-US" sz="2000" dirty="0" smtClean="0"/>
              <a:t> </a:t>
            </a:r>
            <a:r>
              <a:rPr lang="en-US" sz="2000" dirty="0" err="1" smtClean="0"/>
              <a:t>әрі</a:t>
            </a:r>
            <a:r>
              <a:rPr lang="en-US" sz="2000" dirty="0" smtClean="0"/>
              <a:t> - ПББ) – </a:t>
            </a:r>
            <a:r>
              <a:rPr lang="en-US" sz="2000" dirty="0" err="1" smtClean="0"/>
              <a:t>білім</a:t>
            </a:r>
            <a:r>
              <a:rPr lang="en-US" sz="2000" dirty="0" smtClean="0"/>
              <a:t> </a:t>
            </a:r>
            <a:r>
              <a:rPr lang="en-US" sz="2000" dirty="0" err="1" smtClean="0"/>
              <a:t>беру</a:t>
            </a:r>
            <a:r>
              <a:rPr lang="en-US" sz="2000" dirty="0" smtClean="0"/>
              <a:t> </a:t>
            </a:r>
            <a:r>
              <a:rPr lang="en-US" sz="2000" dirty="0" err="1" smtClean="0"/>
              <a:t>саласындағы</a:t>
            </a:r>
            <a:r>
              <a:rPr lang="en-US" sz="2000" dirty="0" smtClean="0"/>
              <a:t> </a:t>
            </a:r>
            <a:r>
              <a:rPr lang="en-US" sz="2000" dirty="0" err="1" smtClean="0"/>
              <a:t>уәкілетті</a:t>
            </a:r>
            <a:r>
              <a:rPr lang="en-US" sz="2000" dirty="0" smtClean="0"/>
              <a:t> </a:t>
            </a:r>
            <a:r>
              <a:rPr lang="en-US" sz="2000" dirty="0" err="1" smtClean="0"/>
              <a:t>орган</a:t>
            </a:r>
            <a:r>
              <a:rPr lang="en-US" sz="2000" dirty="0" smtClean="0"/>
              <a:t> </a:t>
            </a:r>
            <a:r>
              <a:rPr lang="en-US" sz="2000" dirty="0" err="1" smtClean="0"/>
              <a:t>айқындаған</a:t>
            </a:r>
            <a:r>
              <a:rPr lang="en-US" sz="2000" dirty="0" smtClean="0"/>
              <a:t> </a:t>
            </a:r>
            <a:r>
              <a:rPr lang="en-US" sz="2000" dirty="0" err="1" smtClean="0"/>
              <a:t>ұйым</a:t>
            </a:r>
            <a:r>
              <a:rPr lang="en-US" sz="2000" dirty="0" smtClean="0"/>
              <a:t> </a:t>
            </a:r>
            <a:r>
              <a:rPr lang="en-US" sz="2000" dirty="0" err="1" smtClean="0"/>
              <a:t>жүргізетін</a:t>
            </a:r>
            <a:r>
              <a:rPr lang="en-US" sz="2000" dirty="0" smtClean="0"/>
              <a:t> </a:t>
            </a:r>
            <a:r>
              <a:rPr lang="en-US" sz="2000" dirty="0" err="1" smtClean="0"/>
              <a:t>педагогтің</a:t>
            </a:r>
            <a:r>
              <a:rPr lang="en-US" sz="2000" dirty="0" smtClean="0"/>
              <a:t> </a:t>
            </a:r>
            <a:r>
              <a:rPr lang="en-US" sz="2000" dirty="0" err="1" smtClean="0"/>
              <a:t>білімін</a:t>
            </a:r>
            <a:r>
              <a:rPr lang="en-US" sz="2000" dirty="0" smtClean="0"/>
              <a:t> </a:t>
            </a:r>
            <a:r>
              <a:rPr lang="en-US" sz="2000" dirty="0" err="1" smtClean="0"/>
              <a:t>тестілеу</a:t>
            </a:r>
            <a:r>
              <a:rPr lang="en-US" sz="2000" dirty="0" smtClean="0"/>
              <a:t> </a:t>
            </a:r>
            <a:r>
              <a:rPr lang="en-US" sz="2000" dirty="0" err="1" smtClean="0"/>
              <a:t>рәсімі</a:t>
            </a:r>
            <a:r>
              <a:rPr lang="en-US" sz="2000" dirty="0" smtClean="0"/>
              <a:t>;</a:t>
            </a:r>
            <a:endParaRPr lang="ru-RU" sz="2000" dirty="0" smtClean="0"/>
          </a:p>
          <a:p>
            <a:r>
              <a:rPr lang="en-US" sz="2000" dirty="0" smtClean="0"/>
              <a:t>    </a:t>
            </a:r>
            <a:endParaRPr lang="kk-KZ" sz="2000" dirty="0" smtClean="0"/>
          </a:p>
          <a:p>
            <a:r>
              <a:rPr lang="en-US" sz="2000" dirty="0" smtClean="0"/>
              <a:t>  11) </a:t>
            </a:r>
            <a:r>
              <a:rPr lang="en-US" sz="2000" dirty="0" err="1" smtClean="0"/>
              <a:t>Ақпараттандыру</a:t>
            </a:r>
            <a:r>
              <a:rPr lang="en-US" sz="2000" dirty="0" smtClean="0"/>
              <a:t> </a:t>
            </a:r>
            <a:r>
              <a:rPr lang="en-US" sz="2000" dirty="0" err="1" smtClean="0"/>
              <a:t>нысаны</a:t>
            </a:r>
            <a:r>
              <a:rPr lang="en-US" sz="2000" dirty="0" smtClean="0"/>
              <a:t> </a:t>
            </a:r>
            <a:r>
              <a:rPr lang="en-US" sz="2000" b="1" dirty="0" smtClean="0"/>
              <a:t>"</a:t>
            </a:r>
            <a:r>
              <a:rPr lang="en-US" sz="2000" b="1" dirty="0" err="1" smtClean="0"/>
              <a:t>Ұстаз</a:t>
            </a:r>
            <a:r>
              <a:rPr lang="en-US" sz="2000" b="1" dirty="0" smtClean="0"/>
              <a:t>" </a:t>
            </a:r>
            <a:r>
              <a:rPr lang="en-US" sz="2000" dirty="0" err="1" smtClean="0"/>
              <a:t>педагогтің</a:t>
            </a:r>
            <a:r>
              <a:rPr lang="en-US" sz="2000" dirty="0" smtClean="0"/>
              <a:t> </a:t>
            </a:r>
            <a:r>
              <a:rPr lang="en-US" sz="2000" dirty="0" err="1" smtClean="0"/>
              <a:t>үздіксіз</a:t>
            </a:r>
            <a:r>
              <a:rPr lang="en-US" sz="2000" dirty="0" smtClean="0"/>
              <a:t> </a:t>
            </a:r>
            <a:r>
              <a:rPr lang="en-US" sz="2000" dirty="0" err="1" smtClean="0"/>
              <a:t>кәсіби</a:t>
            </a:r>
            <a:r>
              <a:rPr lang="en-US" sz="2000" dirty="0" smtClean="0"/>
              <a:t> </a:t>
            </a:r>
            <a:r>
              <a:rPr lang="en-US" sz="2000" dirty="0" err="1" smtClean="0"/>
              <a:t>дамуының</a:t>
            </a:r>
            <a:r>
              <a:rPr lang="en-US" sz="2000" dirty="0" smtClean="0"/>
              <a:t> </a:t>
            </a:r>
            <a:r>
              <a:rPr lang="en-US" sz="2000" dirty="0" err="1" smtClean="0"/>
              <a:t>ұлттық</a:t>
            </a:r>
            <a:r>
              <a:rPr lang="en-US" sz="2000" dirty="0" smtClean="0"/>
              <a:t> </a:t>
            </a:r>
            <a:r>
              <a:rPr lang="en-US" sz="2000" dirty="0" err="1" smtClean="0"/>
              <a:t>платформасы</a:t>
            </a:r>
            <a:r>
              <a:rPr lang="en-US" sz="2000" dirty="0" smtClean="0"/>
              <a:t>"– </a:t>
            </a:r>
            <a:r>
              <a:rPr lang="en-US" sz="2000" dirty="0" err="1" smtClean="0"/>
              <a:t>педагогтің</a:t>
            </a:r>
            <a:r>
              <a:rPr lang="en-US" sz="2000" dirty="0" smtClean="0"/>
              <a:t> </a:t>
            </a:r>
            <a:r>
              <a:rPr lang="en-US" sz="2000" dirty="0" err="1" smtClean="0"/>
              <a:t>кәсіби</a:t>
            </a:r>
            <a:r>
              <a:rPr lang="en-US" sz="2000" dirty="0" smtClean="0"/>
              <a:t> </a:t>
            </a:r>
            <a:r>
              <a:rPr lang="en-US" sz="2000" dirty="0" err="1" smtClean="0"/>
              <a:t>қызметі</a:t>
            </a:r>
            <a:r>
              <a:rPr lang="en-US" sz="2000" dirty="0" smtClean="0"/>
              <a:t> </a:t>
            </a:r>
            <a:r>
              <a:rPr lang="en-US" sz="2000" dirty="0" err="1" smtClean="0"/>
              <a:t>туралы</a:t>
            </a:r>
            <a:r>
              <a:rPr lang="en-US" sz="2000" dirty="0" smtClean="0"/>
              <a:t> </a:t>
            </a:r>
            <a:r>
              <a:rPr lang="en-US" sz="2000" dirty="0" err="1" smtClean="0"/>
              <a:t>деректерді</a:t>
            </a:r>
            <a:r>
              <a:rPr lang="en-US" sz="2000" dirty="0" smtClean="0"/>
              <a:t> </a:t>
            </a:r>
            <a:r>
              <a:rPr lang="en-US" sz="2000" dirty="0" err="1" smtClean="0"/>
              <a:t>жинауды</a:t>
            </a:r>
            <a:r>
              <a:rPr lang="en-US" sz="2000" dirty="0" smtClean="0"/>
              <a:t> </a:t>
            </a:r>
            <a:r>
              <a:rPr lang="en-US" sz="2000" dirty="0" err="1" smtClean="0"/>
              <a:t>және</a:t>
            </a:r>
            <a:r>
              <a:rPr lang="en-US" sz="2000" dirty="0" smtClean="0"/>
              <a:t> </a:t>
            </a:r>
            <a:r>
              <a:rPr lang="en-US" sz="2000" dirty="0" err="1" smtClean="0"/>
              <a:t>өңдеуді</a:t>
            </a:r>
            <a:r>
              <a:rPr lang="en-US" sz="2000" dirty="0" smtClean="0"/>
              <a:t> </a:t>
            </a:r>
            <a:r>
              <a:rPr lang="en-US" sz="2000" dirty="0" err="1" smtClean="0"/>
              <a:t>қамтамасыз</a:t>
            </a:r>
            <a:r>
              <a:rPr lang="en-US" sz="2000" dirty="0" smtClean="0"/>
              <a:t> </a:t>
            </a:r>
            <a:r>
              <a:rPr lang="en-US" sz="2000" dirty="0" err="1" smtClean="0"/>
              <a:t>ететін</a:t>
            </a:r>
            <a:r>
              <a:rPr lang="en-US" sz="2000" dirty="0" smtClean="0"/>
              <a:t> </a:t>
            </a:r>
            <a:r>
              <a:rPr lang="en-US" sz="2000" dirty="0" err="1" smtClean="0"/>
              <a:t>білім</a:t>
            </a:r>
            <a:r>
              <a:rPr lang="en-US" sz="2000" dirty="0" smtClean="0"/>
              <a:t> </a:t>
            </a:r>
            <a:r>
              <a:rPr lang="en-US" sz="2000" dirty="0" err="1" smtClean="0"/>
              <a:t>беру</a:t>
            </a:r>
            <a:r>
              <a:rPr lang="en-US" sz="2000" dirty="0" smtClean="0"/>
              <a:t> </a:t>
            </a:r>
            <a:r>
              <a:rPr lang="en-US" sz="2000" dirty="0" err="1" smtClean="0"/>
              <a:t>саласындағы</a:t>
            </a:r>
            <a:r>
              <a:rPr lang="en-US" sz="2000" dirty="0" smtClean="0"/>
              <a:t> </a:t>
            </a:r>
            <a:r>
              <a:rPr lang="en-US" sz="2000" dirty="0" err="1" smtClean="0"/>
              <a:t>уәкілетті</a:t>
            </a:r>
            <a:r>
              <a:rPr lang="en-US" sz="2000" dirty="0" smtClean="0"/>
              <a:t> </a:t>
            </a:r>
            <a:r>
              <a:rPr lang="en-US" sz="2000" dirty="0" err="1" smtClean="0"/>
              <a:t>орган</a:t>
            </a:r>
            <a:r>
              <a:rPr lang="en-US" sz="2000" dirty="0" smtClean="0"/>
              <a:t> </a:t>
            </a:r>
            <a:r>
              <a:rPr lang="en-US" sz="2000" dirty="0" err="1" smtClean="0"/>
              <a:t>айқындаған</a:t>
            </a:r>
            <a:r>
              <a:rPr lang="en-US" sz="2000" dirty="0" smtClean="0"/>
              <a:t> </a:t>
            </a:r>
            <a:r>
              <a:rPr lang="en-US" sz="2000" dirty="0" err="1" smtClean="0"/>
              <a:t>ұйымның</a:t>
            </a:r>
            <a:r>
              <a:rPr lang="en-US" sz="2000" dirty="0" smtClean="0"/>
              <a:t> </a:t>
            </a:r>
            <a:r>
              <a:rPr lang="en-US" sz="2000" dirty="0" err="1" smtClean="0"/>
              <a:t>платформасы</a:t>
            </a:r>
            <a:r>
              <a:rPr lang="en-US" sz="2000" dirty="0" smtClean="0"/>
              <a:t>.</a:t>
            </a:r>
            <a:endParaRPr lang="ru-RU" sz="2000" dirty="0" smtClean="0"/>
          </a:p>
          <a:p>
            <a:r>
              <a:rPr lang="en-US" sz="2000" dirty="0" smtClean="0"/>
              <a:t>    </a:t>
            </a:r>
            <a:endParaRPr lang="kk-KZ" sz="2000" dirty="0" smtClean="0"/>
          </a:p>
          <a:p>
            <a:r>
              <a:rPr lang="en-US" sz="2000" dirty="0" smtClean="0"/>
              <a:t>   3. </a:t>
            </a:r>
            <a:r>
              <a:rPr lang="en-US" sz="2000" dirty="0" err="1" smtClean="0"/>
              <a:t>Педагогтерді</a:t>
            </a:r>
            <a:r>
              <a:rPr lang="kk-KZ" sz="2000" dirty="0" smtClean="0"/>
              <a:t>, </a:t>
            </a:r>
            <a:r>
              <a:rPr lang="en-US" sz="2000" dirty="0" smtClean="0"/>
              <a:t> </a:t>
            </a:r>
            <a:r>
              <a:rPr lang="en-US" sz="2000" dirty="0" err="1" smtClean="0"/>
              <a:t>басшы</a:t>
            </a:r>
            <a:r>
              <a:rPr lang="en-US" sz="2000" dirty="0" smtClean="0"/>
              <a:t> </a:t>
            </a:r>
            <a:r>
              <a:rPr lang="en-US" sz="2000" dirty="0" err="1" smtClean="0"/>
              <a:t>орынбасарларын</a:t>
            </a:r>
            <a:r>
              <a:rPr lang="en-US" sz="2000" dirty="0" smtClean="0"/>
              <a:t> </a:t>
            </a:r>
            <a:r>
              <a:rPr lang="en-US" sz="2000" dirty="0" err="1" smtClean="0"/>
              <a:t>аттестаттау</a:t>
            </a:r>
            <a:r>
              <a:rPr lang="en-US" sz="2000" dirty="0" smtClean="0"/>
              <a:t> </a:t>
            </a:r>
            <a:r>
              <a:rPr lang="kk-KZ" sz="2000" dirty="0" smtClean="0"/>
              <a:t>-</a:t>
            </a:r>
            <a:r>
              <a:rPr lang="en-US" sz="2000" dirty="0" smtClean="0"/>
              <a:t> </a:t>
            </a:r>
            <a:r>
              <a:rPr lang="en-US" sz="2000" dirty="0" err="1" smtClean="0"/>
              <a:t>кемінде</a:t>
            </a:r>
            <a:r>
              <a:rPr lang="en-US" sz="2000" dirty="0" smtClean="0"/>
              <a:t> </a:t>
            </a:r>
            <a:r>
              <a:rPr lang="en-US" sz="2000" b="1" dirty="0" err="1" smtClean="0"/>
              <a:t>бес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жылда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бір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рет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өткізіледі</a:t>
            </a:r>
            <a:r>
              <a:rPr lang="en-US" sz="2000" dirty="0" smtClean="0"/>
              <a:t>.</a:t>
            </a:r>
            <a:endParaRPr lang="ru-RU" sz="2000" dirty="0" smtClean="0"/>
          </a:p>
          <a:p>
            <a:r>
              <a:rPr lang="en-US" sz="2000" dirty="0" smtClean="0"/>
              <a:t>       </a:t>
            </a:r>
            <a:r>
              <a:rPr lang="en-US" sz="2000" dirty="0" err="1" smtClean="0"/>
              <a:t>Білім</a:t>
            </a:r>
            <a:r>
              <a:rPr lang="en-US" sz="2000" dirty="0" smtClean="0"/>
              <a:t> </a:t>
            </a:r>
            <a:r>
              <a:rPr lang="en-US" sz="2000" dirty="0" err="1" smtClean="0"/>
              <a:t>беру</a:t>
            </a:r>
            <a:r>
              <a:rPr lang="en-US" sz="2000" dirty="0" smtClean="0"/>
              <a:t> </a:t>
            </a:r>
            <a:r>
              <a:rPr lang="en-US" sz="2000" dirty="0" err="1" smtClean="0"/>
              <a:t>ұйымдарының</a:t>
            </a:r>
            <a:r>
              <a:rPr lang="en-US" sz="2000" dirty="0" smtClean="0"/>
              <a:t> </a:t>
            </a:r>
            <a:r>
              <a:rPr lang="en-US" sz="2000" dirty="0" err="1" smtClean="0"/>
              <a:t>бірінші</a:t>
            </a:r>
            <a:r>
              <a:rPr lang="en-US" sz="2000" dirty="0" smtClean="0"/>
              <a:t> </a:t>
            </a:r>
            <a:r>
              <a:rPr lang="en-US" sz="2000" dirty="0" err="1" smtClean="0"/>
              <a:t>басшылары</a:t>
            </a:r>
            <a:r>
              <a:rPr lang="en-US" sz="2000" dirty="0" smtClean="0"/>
              <a:t> </a:t>
            </a:r>
            <a:r>
              <a:rPr lang="kk-KZ" sz="2000" dirty="0" smtClean="0"/>
              <a:t>-</a:t>
            </a:r>
            <a:r>
              <a:rPr lang="en-US" sz="2000" dirty="0" smtClean="0"/>
              <a:t> </a:t>
            </a:r>
            <a:r>
              <a:rPr lang="en-US" sz="2000" b="1" dirty="0" err="1" smtClean="0"/>
              <a:t>үш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жылда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бір</a:t>
            </a:r>
            <a:r>
              <a:rPr lang="en-US" sz="2000" b="1" dirty="0" smtClean="0"/>
              <a:t> </a:t>
            </a:r>
            <a:r>
              <a:rPr lang="en-US" sz="2000" dirty="0" err="1" smtClean="0"/>
              <a:t>рет</a:t>
            </a:r>
            <a:r>
              <a:rPr lang="en-US" sz="2000" dirty="0" smtClean="0"/>
              <a:t> </a:t>
            </a:r>
            <a:r>
              <a:rPr lang="en-US" sz="2000" dirty="0" err="1" smtClean="0"/>
              <a:t>аттестаттаудан</a:t>
            </a:r>
            <a:r>
              <a:rPr lang="en-US" sz="2000" dirty="0" smtClean="0"/>
              <a:t> </a:t>
            </a:r>
            <a:r>
              <a:rPr lang="en-US" sz="2000" dirty="0" err="1" smtClean="0"/>
              <a:t>өтеді</a:t>
            </a:r>
            <a:r>
              <a:rPr lang="en-US" sz="2000" dirty="0" smtClean="0"/>
              <a:t>.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7092280" y="332656"/>
            <a:ext cx="1946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Жалпы ережелер 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27584" y="301879"/>
            <a:ext cx="76328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5-параграф.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Педагогтерге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біліктілік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санаттарын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мерзімінен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бұрын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беру (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растау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тәртібі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755576" y="980728"/>
            <a:ext cx="77768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63.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Қызметтің тиісті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нәтижелері болған кезде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кезекті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аттестаттаудан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кейін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кемінде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 (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екі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жыл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өткен соң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біліктілік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санатын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мерзімінен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бұрын беруге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жол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беріледі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67544" y="1772816"/>
            <a:ext cx="8424936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"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педагог-сарапшы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 - педагог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кемінде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төрт талапқа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сәйкес болуы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тиіс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№514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немесе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уәкілетті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органы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бекіткен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тізбеге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сәйкес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облыстық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республикалық деңгейлердегі кәсіптік шеберлік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конкурстарының жүлдегері немесе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жеңімпазы болып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табылады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514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немесе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уәкілетті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органы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бекіткен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тізбеге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сәйкес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облыстық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республикалық деңгейдегі олимпиадалардың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конкурстардың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жарыстардың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чемпионаттардың жеңімпазын немесе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жүлдегерін дайындаған педагогтер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аудандық/қалалық деңгейдегі "Үздік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педагог"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атағына ие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болған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облыс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республикалық маңызы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бар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қалалар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республика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деңгейінде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тәжірибені жинақтайды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аудан/қала білім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бөлімінің оқу-әдістемелік кеңесі ұсынған оқу-әдістемелік кешеннің немесе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бағдарламаның немесе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әдістемелік материалдардың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авторы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болып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табылады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С1 (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CEFR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деңгейінде ағылшын тілін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меңгерген және пәндерді ағылшын тілінде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оқытады;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бейіндік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пән бойынша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халықаралық дәрежедегі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кандидат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немесе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спорт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шебері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болып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табылады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395536" y="899284"/>
            <a:ext cx="8208912" cy="5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"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педагог-зерттеуші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 - педагог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кемінде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бес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талапқа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сәйкес болуы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тиіс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-облыстық, республикалық, халықаралық деңгейде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кәсіби шеберлік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конкурстарының жүлдегері немесе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жеңімпазы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болып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табылады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республикалық, халықаралық деңгейдегі олимпиадалардың, конкурстардың, жарыстардың, чемпионаттардың жеңімпазын немесе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жүлдегерін дайындаған;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басқармасы жанындағы оқу-әдістемелік кеңес немесе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республикалық оқу-әдістемелік кеңес ұсынған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оқу-әдістемелік кешеннің, бағдарламаның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авторы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болып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табылады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беру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саласындағы уәкілетті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бекіткен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оқулықтардың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оқу-әдістемелік кешендердің және оқу-әдістемелік құралдардың тізбесіне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енгізілген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жарияланған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оқулықтардың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оқу-әдістемелік құралдардың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авторы (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тең авторы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болып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табылады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басқармасы жанындағы оқу-әдістемелік кеңесте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облыс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республикалық маңызы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бар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қалалар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мен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астана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республика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деңгейінде тәжірибені жинақтайды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ведомстволық бағынысты ұйымдар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мен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салалық мемлекеттік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органдардың білім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беру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ұйымдары үшін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облыстық деңгейдегі "Үздік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педагог"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атағына ие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болған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тәжірибені облыс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республикалық маңызы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бар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қалалар және астана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деңгейінде көрсетеді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3568" y="1196752"/>
          <a:ext cx="7848870" cy="1808212"/>
        </p:xfrm>
        <a:graphic>
          <a:graphicData uri="http://schemas.openxmlformats.org/drawingml/2006/table">
            <a:tbl>
              <a:tblPr/>
              <a:tblGrid>
                <a:gridCol w="1569774"/>
                <a:gridCol w="1569774"/>
                <a:gridCol w="1569774"/>
                <a:gridCol w="1569774"/>
                <a:gridCol w="1569774"/>
              </a:tblGrid>
              <a:tr h="453103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Біліктілік санаттары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Блок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Пән бойынша балдар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Біліктілік тестінен өту үшін (%)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Біліктілік тестінен өту үшін (балдар)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17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Бейіні бойынша әдістемелерді білу, мектепке дейінгі педагогика және психология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50 %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583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 - модератор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60 %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583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 - сарапшы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70 %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583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 - зерттеуші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80 %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17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 - шебер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90 %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67544" y="332656"/>
            <a:ext cx="7884368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1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Педагогтердің</a:t>
            </a:r>
            <a:r>
              <a:rPr kumimoji="0" lang="en-US" sz="11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1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білімін</a:t>
            </a:r>
            <a:r>
              <a:rPr kumimoji="0" lang="en-US" sz="11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1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бағалау</a:t>
            </a:r>
            <a:r>
              <a:rPr kumimoji="0" lang="en-US" sz="11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1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балдарын</a:t>
            </a:r>
            <a:r>
              <a:rPr kumimoji="0" lang="en-US" sz="11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1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бөлу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Мектепке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дейінгі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ұйымдардың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және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мектептердің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лицейлер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мен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гимназиялардың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мектепалды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сыныптарының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педагогтері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үшін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3861048"/>
          <a:ext cx="8136905" cy="2185322"/>
        </p:xfrm>
        <a:graphic>
          <a:graphicData uri="http://schemas.openxmlformats.org/drawingml/2006/table">
            <a:tbl>
              <a:tblPr/>
              <a:tblGrid>
                <a:gridCol w="1627381"/>
                <a:gridCol w="1627381"/>
                <a:gridCol w="1627381"/>
                <a:gridCol w="1627381"/>
                <a:gridCol w="1627381"/>
              </a:tblGrid>
              <a:tr h="449515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Санаттар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Блок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Пән бойынша балдар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Біліктілік тестінен өту үшін (%)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Біліктілік тестінен өту үшін (балдар)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59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Пәндік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білімі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50 %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515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 - модератор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60 %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59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 - сарапшы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70 %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515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 - зерттеуші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80 %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59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 - шебер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90 %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23528" y="3107958"/>
            <a:ext cx="84249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Бастауыш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беру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негізгі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орта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және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жалпы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орта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беру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педагогтері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беру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ұйымдарының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әдіскерлері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үшін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z148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Педагогтердің</a:t>
            </a:r>
            <a:r>
              <a:rPr kumimoji="0" lang="en-US" sz="1400" b="1" i="0" u="none" strike="noStrike" cap="none" normalizeH="0" baseline="0" dirty="0" smtClean="0" bmk="z148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z148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материалдарын</a:t>
            </a:r>
            <a:r>
              <a:rPr kumimoji="0" lang="en-US" sz="1400" b="1" i="0" u="none" strike="noStrike" cap="none" normalizeH="0" baseline="0" dirty="0" smtClean="0" bmk="z148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1400" b="1" i="0" u="none" strike="noStrike" cap="none" normalizeH="0" baseline="0" dirty="0" err="1" smtClean="0" bmk="z148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портфолионы</a:t>
            </a:r>
            <a:r>
              <a:rPr kumimoji="0" lang="en-US" sz="1400" b="1" i="0" u="none" strike="noStrike" cap="none" normalizeH="0" baseline="0" dirty="0" smtClean="0" bmk="z148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en-US" sz="1400" b="1" i="0" u="none" strike="noStrike" cap="none" normalizeH="0" baseline="0" dirty="0" err="1" smtClean="0" bmk="z148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бағалау</a:t>
            </a:r>
            <a:r>
              <a:rPr kumimoji="0" lang="en-US" sz="1400" b="1" i="0" u="none" strike="noStrike" cap="none" normalizeH="0" baseline="0" dirty="0" smtClean="0" bmk="z148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z148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парағы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39552" y="548680"/>
          <a:ext cx="7920882" cy="5855559"/>
        </p:xfrm>
        <a:graphic>
          <a:graphicData uri="http://schemas.openxmlformats.org/drawingml/2006/table">
            <a:tbl>
              <a:tblPr/>
              <a:tblGrid>
                <a:gridCol w="412546"/>
                <a:gridCol w="3076154"/>
                <a:gridCol w="872332"/>
                <a:gridCol w="872332"/>
                <a:gridCol w="872332"/>
                <a:gridCol w="1113875"/>
                <a:gridCol w="701311"/>
              </a:tblGrid>
              <a:tr h="283829">
                <a:tc rowSpan="2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82" marR="1182" marT="1182" marB="1182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Критерийлер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82" marR="1182" marT="1182" marB="1182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Біліктілік санаты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82" marR="1182" marT="1182" marB="1182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Комиссия балдары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82" marR="1182" marT="1182" marB="1182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3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Педагог-модератор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82" marR="1182" marT="1182" marB="1182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Педагог-сарапшы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82" marR="1182" marT="1182" marB="1182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Педагог-зерттеуші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82" marR="1182" marT="1182" marB="1182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Педагог-шебер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82" marR="1182" marT="1182" marB="1182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4786"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82" marR="1182" marT="1182" marB="1182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Білім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беру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сапасын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қамтамасыз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ету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82" marR="1182" marT="1182" marB="1182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75479">
                <a:tc rowSpan="4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82" marR="1182" marT="1182" marB="1182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Білім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сапасы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динамика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)/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Білім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беру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бағдарламасын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меңгеру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динамикасы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(3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жыл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ішінде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Ескерту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: (</a:t>
                      </a:r>
                      <a:r>
                        <a:rPr lang="kk-K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АӘТД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педагогтері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психологтарды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әлеуметтік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педагогтерді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қоспағанда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82" marR="1182" marT="1182" marB="1182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дәлелдемелердің болуы: нәтижелерді талдау бойынша қорытындылары бар 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сапа мониторингі, салыстырмалы кестелер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/диагностикалық құралдарға сәйкес (білім беру ұйымының мөрімен (платформада аттестатталатын педагогтің құжаттарын қоспағанда) және басшының қолымен расталады)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82" marR="1182" marT="1182" marB="1182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044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тұрақсыз динамика 3 жыл 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бойы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82" marR="1182" marT="1182" marB="1182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жыл ішінде бір деңгей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82" marR="1182" marT="1182" marB="1182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1–2%-ға өсу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82" marR="1182" marT="1182" marB="1182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және одан да көп өсу 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82" marR="1182" marT="1182" marB="1182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82" marR="1182" marT="1182" marB="1182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62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Түзету компонентін іске асыру қорытындылары бойынша мүмкіндігі шектеулі балаларда дағдылардың қалыптасу динамикасы (ПМПК қоспағанда)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82" marR="1182" marT="1182" marB="1182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40 %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82" marR="1182" marT="1182" marB="1182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50 %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82" marR="1182" marT="1182" marB="1182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60 %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82" marR="1182" marT="1182" marB="1182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70 %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82" marR="1182" marT="1182" marB="1182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95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82" marR="1182" marT="1182" marB="1182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82" marR="1182" marT="1182" marB="1182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82" marR="1182" marT="1182" marB="1182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82" marR="1182" marT="1182" marB="1182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82" marR="1182" marT="1182" marB="1182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3568" y="692697"/>
          <a:ext cx="7920880" cy="5043705"/>
        </p:xfrm>
        <a:graphic>
          <a:graphicData uri="http://schemas.openxmlformats.org/drawingml/2006/table">
            <a:tbl>
              <a:tblPr/>
              <a:tblGrid>
                <a:gridCol w="504056"/>
                <a:gridCol w="2380555"/>
                <a:gridCol w="1288344"/>
                <a:gridCol w="1287436"/>
                <a:gridCol w="961946"/>
                <a:gridCol w="326398"/>
                <a:gridCol w="75629"/>
                <a:gridCol w="60753"/>
                <a:gridCol w="1035763"/>
              </a:tblGrid>
              <a:tr h="222771"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37" marR="8237" marT="8237" marB="8237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Критерийлер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37" marR="8237" marT="8237" marB="8237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Біліктілік санаты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37" marR="8237" marT="8237" marB="8237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Комиссия балдары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37" marR="8237" marT="8237" marB="8237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63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Педагог-модератор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37" marR="8237" marT="8237" marB="8237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Педагог-сарапшы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37" marR="8237" marT="8237" marB="8237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Педагог-зерттеуші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37" marR="8237" marT="8237" marB="8237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Педагог-шебер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37" marR="8237" marT="8237" marB="8237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37" marR="8237" marT="8237" marB="8237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238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37" marR="8237" marT="8237" marB="8237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Білім беру сапасын қамтамасыз ету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37" marR="8237" marT="8237" marB="8237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11422"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1.2.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37" marR="8237" marT="8237" marB="8237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Оқыту сапасы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(ұйымдастыру, өткізу)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37" marR="8237" marT="8237" marB="8237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сабақты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бақылау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парақтарының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болуы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сабақты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ұйымдастырылған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қызметті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іс-шараны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 (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білім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беру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ұйымы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басшысы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басшы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орынбасары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әдіскер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білім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беру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ұйымының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педагогі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әдістемелік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кабинеттің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орталықтың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әдіскері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; 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тиісті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деңгейдегі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аттестаттау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комиссиясының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мүшесінен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біреуден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кем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емес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); (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платформада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аттестатталатын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педагогтің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құжаттарын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қоспағанда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бақылау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парағы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білім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беру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ұйымының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мөрімен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және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басшының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қолымен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куәландырылады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37" marR="8237" marT="8237" marB="8237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84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Бақылаулар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саны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жыл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сайын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37" marR="8237" marT="8237" marB="8237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37" marR="8237" marT="8237" marB="8237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37" marR="8237" marT="8237" marB="8237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37" marR="8237" marT="8237" marB="8237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37" marR="8237" marT="8237" marB="8237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237" marR="8237" marT="8237" marB="8237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39552" y="188640"/>
          <a:ext cx="8064897" cy="6300186"/>
        </p:xfrm>
        <a:graphic>
          <a:graphicData uri="http://schemas.openxmlformats.org/drawingml/2006/table">
            <a:tbl>
              <a:tblPr/>
              <a:tblGrid>
                <a:gridCol w="679456"/>
                <a:gridCol w="2276547"/>
                <a:gridCol w="1034993"/>
                <a:gridCol w="1034993"/>
                <a:gridCol w="1034993"/>
                <a:gridCol w="1034993"/>
                <a:gridCol w="136840"/>
                <a:gridCol w="832082"/>
              </a:tblGrid>
              <a:tr h="145864">
                <a:tc rowSpan="3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69" marR="8469" marT="8469" marB="84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Критерийлер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69" marR="8469" marT="8469" marB="84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Біліктілік санаты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69" marR="8469" marT="8469" marB="84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Комиссия балдары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69" marR="8469" marT="8469" marB="84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Педагог-модератор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69" marR="8469" marT="8469" marB="84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Педагог-сарапшы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69" marR="8469" marT="8469" marB="84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Педагог-зерттеуші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69" marR="8469" marT="8469" marB="84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Педагог-шебер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69" marR="8469" marT="8469" marB="84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58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469" marR="8469" marT="8469" marB="84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469" marR="8469" marT="8469" marB="84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469" marR="8469" marT="8469" marB="84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469" marR="8469" marT="8469" marB="84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469" marR="8469" marT="8469" marB="84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 marL="60976" marR="60976" marT="0" marB="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5771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69" marR="8469" marT="8469" marB="84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Жетістіктер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69" marR="8469" marT="8469" marB="84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дәлелдемелердің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болуы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сертификаттың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грамотаның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алғыс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хаттың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көшірмелері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платформада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аттестатталатын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педагогтің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құжаттарын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қоспағанда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мөрмен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куәландырылады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69" marR="8469" marT="8469" marB="84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43000"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2.1.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69" marR="8469" marT="8469" marB="84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Білім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алушылардың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тәрбиеленушілердің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Тізбеге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немесе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уәкілетті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органның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тізбесіне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сәйкес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конкурстарға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немесе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олимпиадаларға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немесе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жарыстарға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қатысуы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Ескерту1: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тәлімгерлер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АӘТД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ұйымдастырушы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педагогтері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психологтар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әлеуметтік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педагогтер</a:t>
                      </a:r>
                      <a:r>
                        <a:rPr lang="kk-KZ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үшін -бар болса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kk-K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Ескерту 2: егер жеңімпаз/ жүлдегер болса санына қарамастан 1 ұпай қосылады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69" marR="8469" marT="8469" marB="84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Білім беру ұйымы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69" marR="8469" marT="8469" marB="84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аудан/қала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69" marR="8469" marT="8469" marB="84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облыс (республикалық маңызы бар қала және астана)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69" marR="8469" marT="8469" marB="84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республикалық (халықаралық)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69" marR="8469" marT="8469" marB="84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69" marR="8469" marT="8469" marB="84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58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69" marR="8469" marT="8469" marB="84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69" marR="8469" marT="8469" marB="84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69" marR="8469" marT="8469" marB="84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69" marR="8469" marT="8469" marB="84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(5)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69" marR="8469" marT="8469" marB="84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69" marR="8469" marT="8469" marB="84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67544" y="548680"/>
          <a:ext cx="8352926" cy="5839642"/>
        </p:xfrm>
        <a:graphic>
          <a:graphicData uri="http://schemas.openxmlformats.org/drawingml/2006/table">
            <a:tbl>
              <a:tblPr/>
              <a:tblGrid>
                <a:gridCol w="375570"/>
                <a:gridCol w="2371687"/>
                <a:gridCol w="1078247"/>
                <a:gridCol w="1078247"/>
                <a:gridCol w="1078247"/>
                <a:gridCol w="1185464"/>
                <a:gridCol w="1185464"/>
              </a:tblGrid>
              <a:tr h="5577298"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2.2.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Тізбеге немесе облыстық (республикалық маңызы бар қалалардың, астананың) білім басқармасы бекіткен немесе білім беру саласындағы уәкілетті органмен келісілген тиісті саладағы уәкілетті органның тізбесіне сәйкес 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кәсіптік конкурстарға немесе олимпиадаларға немесе жарыстарға қатысу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Ескерту: 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егер жеңімпаз/ жүлдегер болса, санына қарамастан 1 ұпай қосылады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білім беру ұйымы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аудан/қала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облыс (республикалық маңызы бар қала және астана)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республикалық (халықаралық)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3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(5)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528" y="0"/>
          <a:ext cx="8640959" cy="6603162"/>
        </p:xfrm>
        <a:graphic>
          <a:graphicData uri="http://schemas.openxmlformats.org/drawingml/2006/table">
            <a:tbl>
              <a:tblPr/>
              <a:tblGrid>
                <a:gridCol w="446946"/>
                <a:gridCol w="3873534"/>
                <a:gridCol w="819401"/>
                <a:gridCol w="1191857"/>
                <a:gridCol w="1489821"/>
                <a:gridCol w="108280"/>
                <a:gridCol w="375547"/>
                <a:gridCol w="335573"/>
              </a:tblGrid>
              <a:tr h="24279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618" marR="1618" marT="1618" marB="1618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Тәжірибені жинақтау және тарату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618" marR="1618" marT="1618" marB="1618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sz="1400"/>
                    </a:p>
                  </a:txBody>
                  <a:tcPr marL="15531" marR="15531" marT="7766" marB="7766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9970">
                <a:tc rowSpan="4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3.1.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618" marR="1618" marT="1618" marB="1618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Ұсынылған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оқу-әдістемелік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материалдар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немесе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бағдарламалар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Ескерту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Егер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педагог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білім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беру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саласындағы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уәкілетті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бекіткен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немесе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уәкілетті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жанындағы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РОӘК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ұсынған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оқулықтар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оқу-әдістемелік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кешендер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және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оқу-әдістемелік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құралдар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тізіміне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енгізілген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жарияланған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оқулықтардың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оқу-әдістемелік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құралдардың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авторы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авторы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болса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оған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4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қойылады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618" marR="1618" marT="1618" marB="1618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дәлелдемелердің болуы: 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оқу-әдістемелік кеңестің хаттамасынан үзінді, материалдарға сілтеме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618" marR="1618" marT="1618" marB="1618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434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Дидактикалық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материалдар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тапсырмалар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жинағы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сабақтарды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әзірлеу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сабақтар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іс-шаралар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жұмыс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дәптерлері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тренажерлер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немесе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оқу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әдістемелік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құралдар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немесе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әдістемелік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ұсынымдар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618" marR="1618" marT="1618" marB="1618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Оқуәдістемелік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құралдар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әдістемелік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ұсынымдар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немесе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авторлық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бағлардамалар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618" marR="1618" marT="1618" marB="1618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Автор лық бағдарламалар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618" marR="1618" marT="1618" marB="1618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 marL="15531" marR="15531" marT="7766" marB="7766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15531" marR="15531" marT="7766" marB="7766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7714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білім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беру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ұйымы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ның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әдістемелік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кеңесі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618" marR="1618" marT="1618" marB="1618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аудан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қала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білім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бөлімінің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оқу-әдістемелік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кеңесі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618" marR="1618" marT="1618" marB="1618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ББ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жанындағы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оқу-әдістемелік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кеңес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немесе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білім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беру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саласын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да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уәкілетті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органның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жанындағы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РОӘК (Ы.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Алтынсарин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атындағыҰлттық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білім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академиясы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618" marR="1618" marT="1618" marB="1618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kk-K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618" marR="1618" marT="1618" marB="1618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 marL="15531" marR="15531" marT="7766" marB="7766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15531" marR="15531" marT="7766" marB="7766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096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618" marR="1618" marT="1618" marB="1618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618" marR="1618" marT="1618" marB="1618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618" marR="1618" marT="1618" marB="1618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618" marR="1618" marT="1618" marB="1618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4 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618" marR="1618" marT="1618" marB="1618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15531" marR="15531" marT="7766" marB="7766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15531" marR="15531" marT="7766" marB="7766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67544" y="188640"/>
          <a:ext cx="8424936" cy="6092147"/>
        </p:xfrm>
        <a:graphic>
          <a:graphicData uri="http://schemas.openxmlformats.org/drawingml/2006/table">
            <a:tbl>
              <a:tblPr/>
              <a:tblGrid>
                <a:gridCol w="745530"/>
                <a:gridCol w="2968637"/>
                <a:gridCol w="1349641"/>
                <a:gridCol w="1348690"/>
                <a:gridCol w="1349641"/>
                <a:gridCol w="518781"/>
                <a:gridCol w="144016"/>
              </a:tblGrid>
              <a:tr h="2830325">
                <a:tc rowSpan="3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3.2.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09" marR="5209" marT="5209" marB="520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Зерттеу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инновациялық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шығармашылық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қызметі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немесе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оқу-әдістемелік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материалдар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негізінд</a:t>
                      </a:r>
                      <a:r>
                        <a:rPr lang="kk-KZ" sz="14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kk-KZ" sz="1400" b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семинарларда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конференцияларда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форумдарда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тренингтерде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шеберлік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сыныптарында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біліктілікті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арттыру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курстарында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сөз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сөйлеу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және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т.б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09" marR="5209" marT="5209" marB="520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дәлелдемелердің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болуы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бұйрықтан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үзінді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бұйрықтың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көшірмесі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немесе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бағдарлама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бағдарламаның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көшірмесі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және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ісшара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материалдары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сілтемесі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Бағдарлама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тиісті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деңгейде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білім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беру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ұйымымен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ауданның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қаланың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облыстың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білім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беруді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басқару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органдарымен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білім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беру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саласындағы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уәкілетті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органмен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("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Өрлеу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"БАҰО" АҚ), РҚББОӘО,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Балаларды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ерте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дамыту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институты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"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Talap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",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АИББД ҰҒПО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келісілген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09" marR="5209" marT="5209" marB="520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142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білім беру ұйымы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09" marR="5209" marT="5209" marB="520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аудан/қала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09" marR="5209" marT="5209" marB="520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облыс (республикалық маңызы бар қала және астана)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09" marR="5209" marT="5209" marB="520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республикалық (халықаралық)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09" marR="5209" marT="5209" marB="520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 marL="50010" marR="50010" marT="25005" marB="2500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475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09" marR="5209" marT="5209" marB="520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09" marR="5209" marT="5209" marB="520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09" marR="5209" marT="5209" marB="520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09" marR="5209" marT="5209" marB="520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(5)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09" marR="5209" marT="5209" marB="520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50010" marR="50010" marT="25005" marB="25005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39552" y="260648"/>
          <a:ext cx="7920880" cy="6057612"/>
        </p:xfrm>
        <a:graphic>
          <a:graphicData uri="http://schemas.openxmlformats.org/drawingml/2006/table">
            <a:tbl>
              <a:tblPr/>
              <a:tblGrid>
                <a:gridCol w="628192"/>
                <a:gridCol w="2729649"/>
                <a:gridCol w="818623"/>
                <a:gridCol w="1152128"/>
                <a:gridCol w="2057677"/>
                <a:gridCol w="534611"/>
              </a:tblGrid>
              <a:tr h="487856">
                <a:tc rowSpan="3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3.3.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05" marR="1205" marT="1205" marB="1205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Зерттеу қызметі (тәжірибені зерттеу) негізінде 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баспасөздегі жарияланым (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автордан көп емес)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Ескерту: 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ҒБССҚЕК немесе Scopus және WOS базаларына ұсынған басылымдарда жарияланым болған жағдайда 7 ұпай қосылады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05" marR="1205" marT="1205" marB="1205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дәлелдемелердің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болуы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басылымның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көшірмесі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басылымға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сілтеме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05" marR="1205" marT="1205" marB="1205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167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05" marR="1205" marT="1205" marB="1205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05" marR="1205" marT="1205" marB="1205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Ы. Алтынсарин атындағы Ұлттық білім академиясы, РҚББОӘО, Балаларды ерте дамыту институты, АИББД ҰҒПО немесе білім беру саласындағы уәкілетті орган ұсынған басылымдарында ұсынылған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05" marR="1205" marT="1205" marB="1205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 marL="11567" marR="11567" marT="5784" marB="5784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41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05" marR="1205" marT="1205" marB="1205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05" marR="1205" marT="1205" marB="1205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05" marR="1205" marT="1205" marB="1205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205" marR="1205" marT="1205" marB="1205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11567" marR="11567" marT="5784" marB="5784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260648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 2-тарау. </a:t>
            </a:r>
            <a:r>
              <a:rPr lang="en-US" b="1" dirty="0" err="1" smtClean="0"/>
              <a:t>Аттестаттауды</a:t>
            </a:r>
            <a:r>
              <a:rPr lang="en-US" b="1" dirty="0" smtClean="0"/>
              <a:t> </a:t>
            </a:r>
            <a:r>
              <a:rPr lang="en-US" b="1" dirty="0" err="1" smtClean="0"/>
              <a:t>өткізу</a:t>
            </a:r>
            <a:r>
              <a:rPr lang="en-US" b="1" dirty="0" smtClean="0"/>
              <a:t> </a:t>
            </a:r>
            <a:r>
              <a:rPr lang="en-US" b="1" dirty="0" err="1" smtClean="0"/>
              <a:t>тәртібі</a:t>
            </a:r>
            <a:r>
              <a:rPr lang="en-US" b="1" dirty="0" smtClean="0"/>
              <a:t> </a:t>
            </a:r>
            <a:r>
              <a:rPr lang="en-US" b="1" dirty="0" err="1" smtClean="0"/>
              <a:t>мен</a:t>
            </a:r>
            <a:r>
              <a:rPr lang="en-US" b="1" dirty="0" smtClean="0"/>
              <a:t> </a:t>
            </a:r>
            <a:r>
              <a:rPr lang="en-US" b="1" dirty="0" err="1" smtClean="0"/>
              <a:t>шарттары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836712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Білім</a:t>
            </a:r>
            <a:r>
              <a:rPr lang="en-US" dirty="0" smtClean="0"/>
              <a:t> </a:t>
            </a:r>
            <a:r>
              <a:rPr lang="en-US" dirty="0" err="1" smtClean="0"/>
              <a:t>беру</a:t>
            </a:r>
            <a:r>
              <a:rPr lang="en-US" dirty="0" smtClean="0"/>
              <a:t> </a:t>
            </a:r>
            <a:r>
              <a:rPr lang="en-US" dirty="0" err="1" smtClean="0"/>
              <a:t>ұйымдарының</a:t>
            </a:r>
            <a:r>
              <a:rPr lang="en-US" dirty="0" smtClean="0"/>
              <a:t> </a:t>
            </a:r>
            <a:r>
              <a:rPr lang="en-US" dirty="0" err="1" smtClean="0"/>
              <a:t>педагогтері</a:t>
            </a:r>
            <a:r>
              <a:rPr lang="en-US" dirty="0" smtClean="0"/>
              <a:t>, </a:t>
            </a:r>
            <a:r>
              <a:rPr lang="en-US" dirty="0" err="1" smtClean="0"/>
              <a:t>бірінші</a:t>
            </a:r>
            <a:r>
              <a:rPr lang="en-US" dirty="0" smtClean="0"/>
              <a:t> </a:t>
            </a:r>
            <a:r>
              <a:rPr lang="en-US" dirty="0" err="1" smtClean="0"/>
              <a:t>басшылары</a:t>
            </a:r>
            <a:r>
              <a:rPr lang="en-US" dirty="0" smtClean="0"/>
              <a:t>, </a:t>
            </a:r>
            <a:r>
              <a:rPr lang="en-US" dirty="0" err="1" smtClean="0"/>
              <a:t>басшы</a:t>
            </a:r>
            <a:r>
              <a:rPr lang="en-US" dirty="0" smtClean="0"/>
              <a:t> </a:t>
            </a:r>
            <a:r>
              <a:rPr lang="en-US" dirty="0" err="1" smtClean="0"/>
              <a:t>орынбасарлары</a:t>
            </a:r>
            <a:r>
              <a:rPr lang="en-US" dirty="0" smtClean="0"/>
              <a:t> </a:t>
            </a:r>
            <a:r>
              <a:rPr lang="en-US" dirty="0" err="1" smtClean="0"/>
              <a:t>біліктілік</a:t>
            </a:r>
            <a:r>
              <a:rPr lang="en-US" dirty="0" smtClean="0"/>
              <a:t> </a:t>
            </a:r>
            <a:r>
              <a:rPr lang="en-US" dirty="0" err="1" smtClean="0"/>
              <a:t>санатын</a:t>
            </a:r>
            <a:r>
              <a:rPr lang="en-US" dirty="0" smtClean="0"/>
              <a:t> </a:t>
            </a:r>
            <a:r>
              <a:rPr lang="en-US" dirty="0" err="1" smtClean="0"/>
              <a:t>беруге</a:t>
            </a:r>
            <a:r>
              <a:rPr lang="en-US" dirty="0" smtClean="0"/>
              <a:t> (</a:t>
            </a:r>
            <a:r>
              <a:rPr lang="en-US" dirty="0" err="1" smtClean="0"/>
              <a:t>растауға</a:t>
            </a:r>
            <a:r>
              <a:rPr lang="en-US" dirty="0" smtClean="0"/>
              <a:t>) </a:t>
            </a:r>
            <a:r>
              <a:rPr lang="en-US" dirty="0" err="1" smtClean="0"/>
              <a:t>аттестаттау</a:t>
            </a:r>
            <a:r>
              <a:rPr lang="en-US" dirty="0" smtClean="0"/>
              <a:t> </a:t>
            </a:r>
            <a:r>
              <a:rPr lang="en-US" dirty="0" err="1" smtClean="0"/>
              <a:t>кезінде</a:t>
            </a:r>
            <a:r>
              <a:rPr lang="en-US" dirty="0" smtClean="0"/>
              <a:t> </a:t>
            </a:r>
            <a:r>
              <a:rPr lang="en-US" dirty="0" err="1" smtClean="0"/>
              <a:t>өтініші</a:t>
            </a:r>
            <a:r>
              <a:rPr lang="en-US" dirty="0" smtClean="0"/>
              <a:t> </a:t>
            </a:r>
            <a:r>
              <a:rPr lang="en-US" dirty="0" err="1" smtClean="0"/>
              <a:t>негізінде</a:t>
            </a:r>
            <a:r>
              <a:rPr lang="en-US" dirty="0" smtClean="0"/>
              <a:t> </a:t>
            </a:r>
            <a:r>
              <a:rPr lang="en-US" b="1" dirty="0" err="1" smtClean="0"/>
              <a:t>біліктілік</a:t>
            </a:r>
            <a:r>
              <a:rPr lang="en-US" b="1" dirty="0" smtClean="0"/>
              <a:t> </a:t>
            </a:r>
            <a:r>
              <a:rPr lang="en-US" b="1" dirty="0" err="1" smtClean="0"/>
              <a:t>бағалауынан</a:t>
            </a:r>
            <a:r>
              <a:rPr lang="en-US" b="1" dirty="0" smtClean="0"/>
              <a:t>, ПББ-</a:t>
            </a:r>
            <a:r>
              <a:rPr lang="en-US" b="1" dirty="0" err="1" smtClean="0"/>
              <a:t>дан</a:t>
            </a:r>
            <a:r>
              <a:rPr lang="en-US" b="1" dirty="0" smtClean="0"/>
              <a:t>, </a:t>
            </a:r>
            <a:r>
              <a:rPr lang="en-US" b="1" dirty="0" err="1" smtClean="0"/>
              <a:t>қызмет</a:t>
            </a:r>
            <a:r>
              <a:rPr lang="en-US" b="1" dirty="0" smtClean="0"/>
              <a:t> </a:t>
            </a:r>
            <a:r>
              <a:rPr lang="en-US" b="1" dirty="0" err="1" smtClean="0"/>
              <a:t>нәтижелерін</a:t>
            </a:r>
            <a:r>
              <a:rPr lang="en-US" b="1" dirty="0" smtClean="0"/>
              <a:t> </a:t>
            </a:r>
            <a:r>
              <a:rPr lang="en-US" b="1" dirty="0" err="1" smtClean="0"/>
              <a:t>кешенді</a:t>
            </a:r>
            <a:r>
              <a:rPr lang="en-US" b="1" dirty="0" smtClean="0"/>
              <a:t> </a:t>
            </a:r>
            <a:r>
              <a:rPr lang="en-US" b="1" dirty="0" err="1" smtClean="0"/>
              <a:t>талдамалық</a:t>
            </a:r>
            <a:r>
              <a:rPr lang="en-US" b="1" dirty="0" smtClean="0"/>
              <a:t> </a:t>
            </a:r>
            <a:r>
              <a:rPr lang="en-US" b="1" dirty="0" err="1" smtClean="0"/>
              <a:t>жинақтаудан</a:t>
            </a:r>
            <a:r>
              <a:rPr lang="en-US" b="1" dirty="0" smtClean="0"/>
              <a:t> </a:t>
            </a:r>
            <a:r>
              <a:rPr lang="en-US" b="1" dirty="0" err="1" smtClean="0"/>
              <a:t>өтеді</a:t>
            </a:r>
            <a:r>
              <a:rPr lang="en-US" b="1" dirty="0" smtClean="0"/>
              <a:t>.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2204864"/>
            <a:ext cx="77768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      5. </a:t>
            </a:r>
            <a:r>
              <a:rPr lang="en-US" b="1" dirty="0" err="1" smtClean="0"/>
              <a:t>Тиісті</a:t>
            </a:r>
            <a:r>
              <a:rPr lang="en-US" b="1" dirty="0" smtClean="0"/>
              <a:t> </a:t>
            </a:r>
            <a:r>
              <a:rPr lang="en-US" b="1" dirty="0" err="1" smtClean="0"/>
              <a:t>бейіні</a:t>
            </a:r>
            <a:r>
              <a:rPr lang="en-US" b="1" dirty="0" smtClean="0"/>
              <a:t> </a:t>
            </a:r>
            <a:r>
              <a:rPr lang="en-US" b="1" dirty="0" err="1" smtClean="0"/>
              <a:t>бойынша</a:t>
            </a:r>
            <a:r>
              <a:rPr lang="en-US" b="1" dirty="0" smtClean="0"/>
              <a:t> </a:t>
            </a:r>
            <a:r>
              <a:rPr lang="en-US" dirty="0" err="1" smtClean="0"/>
              <a:t>педагогикалық</a:t>
            </a:r>
            <a:r>
              <a:rPr lang="en-US" dirty="0" smtClean="0"/>
              <a:t> </a:t>
            </a:r>
            <a:r>
              <a:rPr lang="en-US" dirty="0" err="1" smtClean="0"/>
              <a:t>немесе</a:t>
            </a:r>
            <a:r>
              <a:rPr lang="en-US" dirty="0" smtClean="0"/>
              <a:t> </a:t>
            </a:r>
            <a:r>
              <a:rPr lang="en-US" dirty="0" err="1" smtClean="0"/>
              <a:t>өзге</a:t>
            </a:r>
            <a:r>
              <a:rPr lang="en-US" dirty="0" smtClean="0"/>
              <a:t> </a:t>
            </a:r>
            <a:r>
              <a:rPr lang="en-US" dirty="0" err="1" smtClean="0"/>
              <a:t>де</a:t>
            </a:r>
            <a:r>
              <a:rPr lang="en-US" dirty="0" smtClean="0"/>
              <a:t> </a:t>
            </a:r>
            <a:r>
              <a:rPr lang="en-US" dirty="0" err="1" smtClean="0"/>
              <a:t>кәсіптік</a:t>
            </a:r>
            <a:r>
              <a:rPr lang="en-US" dirty="0" smtClean="0"/>
              <a:t> </a:t>
            </a:r>
            <a:r>
              <a:rPr lang="en-US" dirty="0" err="1" smtClean="0"/>
              <a:t>білімі</a:t>
            </a:r>
            <a:r>
              <a:rPr lang="en-US" dirty="0" smtClean="0"/>
              <a:t> </a:t>
            </a:r>
            <a:r>
              <a:rPr lang="en-US" dirty="0" err="1" smtClean="0"/>
              <a:t>бар</a:t>
            </a:r>
            <a:r>
              <a:rPr lang="en-US" dirty="0" smtClean="0"/>
              <a:t> </a:t>
            </a:r>
            <a:r>
              <a:rPr lang="en-US" dirty="0" err="1" smtClean="0"/>
              <a:t>немесе</a:t>
            </a:r>
            <a:r>
              <a:rPr lang="en-US" dirty="0" smtClean="0"/>
              <a:t> </a:t>
            </a:r>
            <a:r>
              <a:rPr lang="en-US" dirty="0" err="1" smtClean="0"/>
              <a:t>педагогикалық</a:t>
            </a:r>
            <a:r>
              <a:rPr lang="en-US" dirty="0" smtClean="0"/>
              <a:t> </a:t>
            </a:r>
            <a:r>
              <a:rPr lang="en-US" dirty="0" err="1" smtClean="0"/>
              <a:t>қайта</a:t>
            </a:r>
            <a:r>
              <a:rPr lang="en-US" dirty="0" smtClean="0"/>
              <a:t> </a:t>
            </a:r>
            <a:r>
              <a:rPr lang="en-US" dirty="0" err="1" smtClean="0"/>
              <a:t>даярлау</a:t>
            </a:r>
            <a:r>
              <a:rPr lang="en-US" dirty="0" smtClean="0"/>
              <a:t> </a:t>
            </a:r>
            <a:r>
              <a:rPr lang="en-US" dirty="0" err="1" smtClean="0"/>
              <a:t>туралы</a:t>
            </a:r>
            <a:r>
              <a:rPr lang="en-US" dirty="0" smtClean="0"/>
              <a:t> </a:t>
            </a:r>
            <a:r>
              <a:rPr lang="en-US" dirty="0" err="1" smtClean="0"/>
              <a:t>құжаты</a:t>
            </a:r>
            <a:r>
              <a:rPr lang="en-US" dirty="0" smtClean="0"/>
              <a:t> </a:t>
            </a:r>
            <a:r>
              <a:rPr lang="en-US" dirty="0" err="1" smtClean="0"/>
              <a:t>бар</a:t>
            </a:r>
            <a:r>
              <a:rPr lang="en-US" dirty="0" smtClean="0"/>
              <a:t> </a:t>
            </a:r>
            <a:r>
              <a:rPr lang="en-US" dirty="0" err="1" smtClean="0"/>
              <a:t>педагогтерді</a:t>
            </a:r>
            <a:r>
              <a:rPr lang="en-US" dirty="0" smtClean="0"/>
              <a:t> </a:t>
            </a:r>
            <a:r>
              <a:rPr lang="en-US" dirty="0" err="1" smtClean="0"/>
              <a:t>аттестаттау</a:t>
            </a:r>
            <a:r>
              <a:rPr lang="en-US" dirty="0" smtClean="0"/>
              <a:t> </a:t>
            </a:r>
            <a:r>
              <a:rPr lang="en-US" dirty="0" err="1" smtClean="0"/>
              <a:t>кәсіптік</a:t>
            </a:r>
            <a:r>
              <a:rPr lang="en-US" dirty="0" smtClean="0"/>
              <a:t> </a:t>
            </a:r>
            <a:r>
              <a:rPr lang="en-US" dirty="0" err="1" smtClean="0"/>
              <a:t>стандартқа</a:t>
            </a:r>
            <a:r>
              <a:rPr lang="en-US" dirty="0" smtClean="0"/>
              <a:t> </a:t>
            </a:r>
            <a:r>
              <a:rPr lang="en-US" dirty="0" err="1" smtClean="0"/>
              <a:t>және</a:t>
            </a:r>
            <a:r>
              <a:rPr lang="en-US" dirty="0" smtClean="0"/>
              <a:t> </a:t>
            </a:r>
            <a:r>
              <a:rPr lang="en-US" dirty="0" err="1" smtClean="0"/>
              <a:t>біліктілік</a:t>
            </a:r>
            <a:r>
              <a:rPr lang="en-US" dirty="0" smtClean="0"/>
              <a:t> </a:t>
            </a:r>
            <a:r>
              <a:rPr lang="en-US" dirty="0" err="1" smtClean="0"/>
              <a:t>сипаттамаларына</a:t>
            </a:r>
            <a:r>
              <a:rPr lang="en-US" dirty="0" smtClean="0"/>
              <a:t> </a:t>
            </a:r>
            <a:r>
              <a:rPr lang="en-US" dirty="0" err="1" smtClean="0"/>
              <a:t>сәйкес</a:t>
            </a:r>
            <a:r>
              <a:rPr lang="en-US" dirty="0" smtClean="0"/>
              <a:t> </a:t>
            </a:r>
            <a:r>
              <a:rPr lang="en-US" b="1" dirty="0" err="1" smtClean="0"/>
              <a:t>өту</a:t>
            </a:r>
            <a:r>
              <a:rPr lang="en-US" b="1" dirty="0" smtClean="0"/>
              <a:t> </a:t>
            </a:r>
            <a:r>
              <a:rPr lang="en-US" b="1" dirty="0" err="1" smtClean="0"/>
              <a:t>мерзімдері</a:t>
            </a:r>
            <a:r>
              <a:rPr lang="en-US" b="1" dirty="0" smtClean="0"/>
              <a:t> </a:t>
            </a:r>
            <a:r>
              <a:rPr lang="en-US" b="1" dirty="0" err="1" smtClean="0"/>
              <a:t>мен</a:t>
            </a:r>
            <a:r>
              <a:rPr lang="en-US" b="1" dirty="0" smtClean="0"/>
              <a:t> </a:t>
            </a:r>
            <a:r>
              <a:rPr lang="en-US" b="1" dirty="0" err="1" smtClean="0"/>
              <a:t>біліктілік</a:t>
            </a:r>
            <a:r>
              <a:rPr lang="en-US" b="1" dirty="0" smtClean="0"/>
              <a:t> </a:t>
            </a:r>
            <a:r>
              <a:rPr lang="en-US" b="1" dirty="0" err="1" smtClean="0"/>
              <a:t>санатының</a:t>
            </a:r>
            <a:r>
              <a:rPr lang="en-US" b="1" dirty="0" smtClean="0"/>
              <a:t> </a:t>
            </a:r>
            <a:r>
              <a:rPr lang="en-US" b="1" dirty="0" err="1" smtClean="0"/>
              <a:t>бірізділік</a:t>
            </a:r>
            <a:r>
              <a:rPr lang="en-US" b="1" dirty="0" smtClean="0"/>
              <a:t> </a:t>
            </a:r>
            <a:r>
              <a:rPr lang="en-US" b="1" dirty="0" err="1" smtClean="0"/>
              <a:t>принциптерін</a:t>
            </a:r>
            <a:r>
              <a:rPr lang="en-US" dirty="0" smtClean="0"/>
              <a:t> </a:t>
            </a:r>
            <a:r>
              <a:rPr lang="en-US" dirty="0" err="1" smtClean="0"/>
              <a:t>сақтай</a:t>
            </a:r>
            <a:r>
              <a:rPr lang="en-US" dirty="0" smtClean="0"/>
              <a:t> </a:t>
            </a:r>
            <a:r>
              <a:rPr lang="en-US" dirty="0" err="1" smtClean="0"/>
              <a:t>отырып</a:t>
            </a:r>
            <a:r>
              <a:rPr lang="en-US" dirty="0" smtClean="0"/>
              <a:t> </a:t>
            </a:r>
            <a:r>
              <a:rPr lang="en-US" dirty="0" err="1" smtClean="0"/>
              <a:t>жүзеге</a:t>
            </a:r>
            <a:r>
              <a:rPr lang="en-US" dirty="0" smtClean="0"/>
              <a:t> </a:t>
            </a:r>
            <a:r>
              <a:rPr lang="en-US" dirty="0" err="1" smtClean="0"/>
              <a:t>асырылады</a:t>
            </a:r>
            <a:r>
              <a:rPr lang="en-US" dirty="0" smtClean="0"/>
              <a:t>: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39552" y="260649"/>
          <a:ext cx="8352928" cy="6192688"/>
        </p:xfrm>
        <a:graphic>
          <a:graphicData uri="http://schemas.openxmlformats.org/drawingml/2006/table">
            <a:tbl>
              <a:tblPr/>
              <a:tblGrid>
                <a:gridCol w="489931"/>
                <a:gridCol w="3133263"/>
                <a:gridCol w="841302"/>
                <a:gridCol w="1080120"/>
                <a:gridCol w="1224136"/>
                <a:gridCol w="1345522"/>
                <a:gridCol w="238654"/>
              </a:tblGrid>
              <a:tr h="1445885">
                <a:tc rowSpan="3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3.4.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3" marR="5763" marT="5763" marB="5763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Шығармашылық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сараптамалық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жұмыс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топтарға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жобаларға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немесе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конкурстық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комиссияларға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немесе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қазылар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алқасына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судьялыққа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қатысу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3" marR="5763" marT="5763" marB="5763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дәлелдемелердің болуы: бұйрықтан үзінді (бұйрықтың көшірмесі), хаттар (хаттардың көшірмелері) (платформада аттестатталатын педагогтің құжаттарын қоспағанда) білім беру ұйымының мөрімен және басшының қолымен куәландырылады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3" marR="5763" marT="5763" marB="5763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97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білім беру ұйымы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3" marR="5763" marT="5763" marB="5763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аудан/қала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3" marR="5763" marT="5763" marB="5763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облыс (республикалық маңызы бар қала және астана)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3" marR="5763" marT="5763" marB="5763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республикалық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халықаралық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3" marR="5763" marT="5763" marB="5763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 marL="55324" marR="55324" marT="27662" marB="27662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670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3" marR="5763" marT="5763" marB="5763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3" marR="5763" marT="5763" marB="5763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3" marR="5763" marT="5763" marB="5763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3" marR="5763" marT="5763" marB="5763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(5)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763" marR="5763" marT="5763" marB="5763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55324" marR="55324" marT="27662" marB="27662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528" y="404664"/>
          <a:ext cx="8352930" cy="6192688"/>
        </p:xfrm>
        <a:graphic>
          <a:graphicData uri="http://schemas.openxmlformats.org/drawingml/2006/table">
            <a:tbl>
              <a:tblPr/>
              <a:tblGrid>
                <a:gridCol w="527731"/>
                <a:gridCol w="2326450"/>
                <a:gridCol w="1057681"/>
                <a:gridCol w="1057681"/>
                <a:gridCol w="1057681"/>
                <a:gridCol w="1162853"/>
                <a:gridCol w="1162853"/>
              </a:tblGrid>
              <a:tr h="1375947">
                <a:tc rowSpan="3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3.5.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Ұсынылған оқу-әдістемелік материалдар/ бағдарламалар негізінде тәжірибені тарату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дәлелдемелердің болуы: 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бұйрықтан үзінді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(бұйрықтың көшірмесі), 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анықтама,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бағдарлама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(бағдарламаның көшірмесі) (платформада аттестатталатын педагогтердің материалдарын қоспағанда) білім беру ұйымының мөрімен куәландырылады (іс-шаралардың материалдарына сілтеме) 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537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ББ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жанындағы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оқу-әдістемелік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кеңес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немесе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білім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беру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саласында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уәкілетті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органның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жанындағы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РОӘК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(Ы.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Алтынсарин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атындағы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Ұлттық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білім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академиясы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облыс (республикалық маңызы бар қала және астана) (кемінде 3 ауданды (қалаларды) қамту)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03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Білім беру саласында уәкілетті органның жанындағы РОӘК(Ы. Алтынсарин атындағы Ұлттық білім академиясы)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Республикалық (қамту 3 облыстан кем емес)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596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(1-ге 2 б.)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 (1-ге 3 бал)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3568" y="404665"/>
          <a:ext cx="7776865" cy="5778155"/>
        </p:xfrm>
        <a:graphic>
          <a:graphicData uri="http://schemas.openxmlformats.org/drawingml/2006/table">
            <a:tbl>
              <a:tblPr/>
              <a:tblGrid>
                <a:gridCol w="594446"/>
                <a:gridCol w="2135350"/>
                <a:gridCol w="970801"/>
                <a:gridCol w="970801"/>
                <a:gridCol w="970801"/>
                <a:gridCol w="1067333"/>
                <a:gridCol w="1067333"/>
              </a:tblGrid>
              <a:tr h="199811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Біліктілікті арттыру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11719">
                <a:tc rowSpan="4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4.1.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Білім беру саласындағы уәкілетті органмен келісілген білім беру бағдарламалары бойынша қызмет бейіні (саласы) бойынша біліктілікті арттыру курстары (біреуден кем емес) (жалпы сағат саны)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дәлелдемелердің болуы: 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сертификаттың көшірмесі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(платформада аттестатталатын педагогтің құжаттарын қоспағанда) білім беру ұйымының мөрімен және басшының қолымен куәландырылады; алынған білімді практикалық қызметке енгізуді растайтын құжат.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22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108 және одан жоғары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76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Мектепке дейінгі, қосымша және арнайы білім беру ұйымдары үшін, әдістемелік кабинеттің (орталықтың) әдіскерлері үшін (жалпы сағат саны)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 және одан жоғары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8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795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барлығы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133 (137)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3568" y="404664"/>
          <a:ext cx="7128793" cy="5450291"/>
        </p:xfrm>
        <a:graphic>
          <a:graphicData uri="http://schemas.openxmlformats.org/drawingml/2006/table">
            <a:tbl>
              <a:tblPr/>
              <a:tblGrid>
                <a:gridCol w="453051"/>
                <a:gridCol w="1517668"/>
                <a:gridCol w="1011065"/>
                <a:gridCol w="1011779"/>
                <a:gridCol w="1011065"/>
                <a:gridCol w="1011779"/>
                <a:gridCol w="1112386"/>
              </a:tblGrid>
              <a:tr h="239412">
                <a:tc gridSpan="7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Қосымша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07481">
                <a:tc rowSpan="5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Сынып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жетекшілер</a:t>
                      </a:r>
                      <a:r>
                        <a:rPr lang="kk-KZ" sz="14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400" b="1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бар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болса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дәлелдемелердің болуы: бұйрықтан үзінді (бұйрық көшірмесі), тәрбие жұмысының талдауы – болған жағдайда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94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Жұмыс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өтілі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94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1-2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94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3-4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14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 және одан да көп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33533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АӘТД -ұйымдастырушы педагогтер, педагог- психологтар, әлеуметтік педагогтер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107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125 (129)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8500">
                <a:tc gridSpan="7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Ұсыныстар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Мәлімделген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біліктілік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санатына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сәйкес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келеді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сәйкес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келмейді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Біліктілік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санатына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сәйкес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келеді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_________________________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490" marR="8490" marT="8490" marB="849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1032" y="260648"/>
            <a:ext cx="871296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      1) </a:t>
            </a:r>
            <a:r>
              <a:rPr lang="en-US" b="1" dirty="0" smtClean="0"/>
              <a:t>"</a:t>
            </a:r>
            <a:r>
              <a:rPr lang="en-US" b="1" dirty="0" err="1" smtClean="0"/>
              <a:t>педагог</a:t>
            </a:r>
            <a:r>
              <a:rPr lang="en-US" b="1" dirty="0" smtClean="0"/>
              <a:t>" </a:t>
            </a:r>
            <a:r>
              <a:rPr lang="en-US" b="1" dirty="0" err="1" smtClean="0"/>
              <a:t>біліктілік</a:t>
            </a:r>
            <a:r>
              <a:rPr lang="en-US" b="1" dirty="0" smtClean="0"/>
              <a:t> </a:t>
            </a:r>
            <a:r>
              <a:rPr lang="en-US" b="1" dirty="0" err="1" smtClean="0"/>
              <a:t>санатына</a:t>
            </a:r>
            <a:r>
              <a:rPr lang="en-US" b="1" dirty="0" smtClean="0"/>
              <a:t>:</a:t>
            </a:r>
            <a:endParaRPr lang="ru-RU" b="1" dirty="0" smtClean="0"/>
          </a:p>
          <a:p>
            <a:r>
              <a:rPr lang="en-US" dirty="0" smtClean="0"/>
              <a:t>      </a:t>
            </a:r>
            <a:r>
              <a:rPr lang="en-US" dirty="0" err="1" smtClean="0"/>
              <a:t>педагогикалық</a:t>
            </a:r>
            <a:r>
              <a:rPr lang="en-US" dirty="0" smtClean="0"/>
              <a:t> </a:t>
            </a:r>
            <a:r>
              <a:rPr lang="en-US" dirty="0" err="1" smtClean="0"/>
              <a:t>өтілі</a:t>
            </a:r>
            <a:r>
              <a:rPr lang="en-US" dirty="0" smtClean="0"/>
              <a:t> </a:t>
            </a:r>
            <a:r>
              <a:rPr lang="en-US" dirty="0" err="1" smtClean="0"/>
              <a:t>кемінде</a:t>
            </a:r>
            <a:r>
              <a:rPr lang="en-US" dirty="0" smtClean="0"/>
              <a:t> </a:t>
            </a:r>
            <a:r>
              <a:rPr lang="en-US" dirty="0" err="1" smtClean="0"/>
              <a:t>бір</a:t>
            </a:r>
            <a:r>
              <a:rPr lang="en-US" dirty="0" smtClean="0"/>
              <a:t> </a:t>
            </a:r>
            <a:r>
              <a:rPr lang="en-US" dirty="0" err="1" smtClean="0"/>
              <a:t>жыл</a:t>
            </a:r>
            <a:r>
              <a:rPr lang="en-US" dirty="0" smtClean="0"/>
              <a:t> "</a:t>
            </a:r>
            <a:r>
              <a:rPr lang="en-US" dirty="0" err="1" smtClean="0"/>
              <a:t>педагог-тағылымдамашы</a:t>
            </a:r>
            <a:r>
              <a:rPr lang="en-US" dirty="0" smtClean="0"/>
              <a:t>“</a:t>
            </a:r>
            <a:r>
              <a:rPr lang="kk-KZ" dirty="0" smtClean="0"/>
              <a:t> </a:t>
            </a:r>
            <a:r>
              <a:rPr lang="en-US" dirty="0" err="1" smtClean="0"/>
              <a:t>сондай-ақ</a:t>
            </a:r>
            <a:r>
              <a:rPr lang="en-US" dirty="0" smtClean="0"/>
              <a:t> </a:t>
            </a:r>
            <a:r>
              <a:rPr lang="en-US" dirty="0" err="1" smtClean="0"/>
              <a:t>мынадай</a:t>
            </a:r>
            <a:r>
              <a:rPr lang="en-US" dirty="0" smtClean="0"/>
              <a:t> </a:t>
            </a:r>
            <a:r>
              <a:rPr lang="en-US" dirty="0" err="1" smtClean="0"/>
              <a:t>кәсіптік</a:t>
            </a:r>
            <a:r>
              <a:rPr lang="en-US" dirty="0" smtClean="0"/>
              <a:t> </a:t>
            </a:r>
            <a:r>
              <a:rPr lang="en-US" dirty="0" err="1" smtClean="0"/>
              <a:t>құзыреттіліктері</a:t>
            </a:r>
            <a:r>
              <a:rPr lang="en-US" dirty="0" smtClean="0"/>
              <a:t> </a:t>
            </a:r>
            <a:r>
              <a:rPr lang="en-US" dirty="0" err="1" smtClean="0"/>
              <a:t>бар</a:t>
            </a:r>
            <a:r>
              <a:rPr lang="en-US" dirty="0" smtClean="0"/>
              <a:t> </a:t>
            </a:r>
            <a:r>
              <a:rPr lang="en-US" dirty="0" err="1" smtClean="0"/>
              <a:t>тұлғалар</a:t>
            </a:r>
            <a:r>
              <a:rPr lang="en-US" dirty="0" smtClean="0"/>
              <a:t>:</a:t>
            </a:r>
            <a:endParaRPr lang="ru-RU" dirty="0" smtClean="0"/>
          </a:p>
          <a:p>
            <a:r>
              <a:rPr lang="en-US" dirty="0" smtClean="0"/>
              <a:t>      </a:t>
            </a:r>
            <a:r>
              <a:rPr lang="en-US" dirty="0" err="1" smtClean="0"/>
              <a:t>оқу</a:t>
            </a:r>
            <a:r>
              <a:rPr lang="en-US" dirty="0" smtClean="0"/>
              <a:t> </a:t>
            </a:r>
            <a:r>
              <a:rPr lang="en-US" dirty="0" err="1" smtClean="0"/>
              <a:t>пәнінің</a:t>
            </a:r>
            <a:r>
              <a:rPr lang="en-US" dirty="0" smtClean="0"/>
              <a:t> </a:t>
            </a:r>
            <a:r>
              <a:rPr lang="en-US" dirty="0" err="1" smtClean="0"/>
              <a:t>мазмұнын</a:t>
            </a:r>
            <a:r>
              <a:rPr lang="en-US" dirty="0" smtClean="0"/>
              <a:t> (</a:t>
            </a:r>
            <a:r>
              <a:rPr lang="en-US" dirty="0" err="1" smtClean="0"/>
              <a:t>қызмет</a:t>
            </a:r>
            <a:r>
              <a:rPr lang="en-US" dirty="0" smtClean="0"/>
              <a:t> </a:t>
            </a:r>
            <a:r>
              <a:rPr lang="en-US" dirty="0" err="1" smtClean="0"/>
              <a:t>салалары</a:t>
            </a:r>
            <a:r>
              <a:rPr lang="en-US" dirty="0" smtClean="0"/>
              <a:t>), </a:t>
            </a:r>
            <a:r>
              <a:rPr lang="en-US" dirty="0" err="1" smtClean="0"/>
              <a:t>білім</a:t>
            </a:r>
            <a:r>
              <a:rPr lang="en-US" dirty="0" smtClean="0"/>
              <a:t> </a:t>
            </a:r>
            <a:r>
              <a:rPr lang="en-US" dirty="0" err="1" smtClean="0"/>
              <a:t>алушылардың</a:t>
            </a:r>
            <a:r>
              <a:rPr lang="en-US" dirty="0" smtClean="0"/>
              <a:t> (</a:t>
            </a:r>
            <a:r>
              <a:rPr lang="en-US" dirty="0" err="1" smtClean="0"/>
              <a:t>тәрбиеленушілердің</a:t>
            </a:r>
            <a:r>
              <a:rPr lang="en-US" dirty="0" smtClean="0"/>
              <a:t>) </a:t>
            </a:r>
            <a:r>
              <a:rPr lang="en-US" dirty="0" err="1" smtClean="0"/>
              <a:t>жеке</a:t>
            </a:r>
            <a:r>
              <a:rPr lang="en-US" dirty="0" smtClean="0"/>
              <a:t> </a:t>
            </a:r>
            <a:r>
              <a:rPr lang="en-US" dirty="0" err="1" smtClean="0"/>
              <a:t>дамуына</a:t>
            </a:r>
            <a:r>
              <a:rPr lang="en-US" dirty="0" smtClean="0"/>
              <a:t> </a:t>
            </a:r>
            <a:r>
              <a:rPr lang="en-US" dirty="0" err="1" smtClean="0"/>
              <a:t>арналған</a:t>
            </a:r>
            <a:r>
              <a:rPr lang="en-US" dirty="0" smtClean="0"/>
              <a:t> </a:t>
            </a:r>
            <a:r>
              <a:rPr lang="en-US" dirty="0" err="1" smtClean="0"/>
              <a:t>педагогика</a:t>
            </a:r>
            <a:r>
              <a:rPr lang="en-US" dirty="0" smtClean="0"/>
              <a:t> </a:t>
            </a:r>
            <a:r>
              <a:rPr lang="en-US" dirty="0" err="1" smtClean="0"/>
              <a:t>мен</a:t>
            </a:r>
            <a:r>
              <a:rPr lang="en-US" dirty="0" smtClean="0"/>
              <a:t> </a:t>
            </a:r>
            <a:r>
              <a:rPr lang="en-US" dirty="0" err="1" smtClean="0"/>
              <a:t>психологияның</a:t>
            </a:r>
            <a:r>
              <a:rPr lang="en-US" dirty="0" smtClean="0"/>
              <a:t> </a:t>
            </a:r>
            <a:r>
              <a:rPr lang="en-US" b="1" dirty="0" err="1" smtClean="0"/>
              <a:t>заманауи</a:t>
            </a:r>
            <a:r>
              <a:rPr lang="en-US" b="1" dirty="0" smtClean="0"/>
              <a:t> </a:t>
            </a:r>
            <a:r>
              <a:rPr lang="en-US" b="1" dirty="0" err="1" smtClean="0"/>
              <a:t>тәсілдерін</a:t>
            </a:r>
            <a:r>
              <a:rPr lang="en-US" b="1" dirty="0" smtClean="0"/>
              <a:t> </a:t>
            </a:r>
            <a:r>
              <a:rPr lang="en-US" b="1" dirty="0" err="1" smtClean="0"/>
              <a:t>біледі</a:t>
            </a:r>
            <a:r>
              <a:rPr lang="en-US" b="1" dirty="0" smtClean="0"/>
              <a:t>;</a:t>
            </a:r>
            <a:endParaRPr lang="ru-RU" b="1" dirty="0" smtClean="0"/>
          </a:p>
          <a:p>
            <a:r>
              <a:rPr lang="en-US" dirty="0" smtClean="0"/>
              <a:t>     </a:t>
            </a:r>
            <a:r>
              <a:rPr lang="en-US" b="1" dirty="0" smtClean="0"/>
              <a:t> </a:t>
            </a:r>
            <a:r>
              <a:rPr lang="en-US" b="1" dirty="0" err="1" smtClean="0"/>
              <a:t>жоспарлауды</a:t>
            </a:r>
            <a:r>
              <a:rPr lang="en-US" b="1" dirty="0" smtClean="0"/>
              <a:t> </a:t>
            </a:r>
            <a:r>
              <a:rPr lang="en-US" b="1" dirty="0" err="1" smtClean="0"/>
              <a:t>жүзеге</a:t>
            </a:r>
            <a:r>
              <a:rPr lang="en-US" b="1" dirty="0" smtClean="0"/>
              <a:t> </a:t>
            </a:r>
            <a:r>
              <a:rPr lang="en-US" b="1" dirty="0" err="1" smtClean="0"/>
              <a:t>асырады</a:t>
            </a:r>
            <a:r>
              <a:rPr lang="en-US" b="1" dirty="0" smtClean="0"/>
              <a:t>, </a:t>
            </a:r>
            <a:r>
              <a:rPr lang="en-US" dirty="0" err="1" smtClean="0"/>
              <a:t>әртүрлі</a:t>
            </a:r>
            <a:r>
              <a:rPr lang="en-US" dirty="0" smtClean="0"/>
              <a:t> </a:t>
            </a:r>
            <a:r>
              <a:rPr lang="en-US" dirty="0" err="1" smtClean="0"/>
              <a:t>әдістерді</a:t>
            </a:r>
            <a:r>
              <a:rPr lang="en-US" dirty="0" smtClean="0"/>
              <a:t>, </a:t>
            </a:r>
            <a:r>
              <a:rPr lang="en-US" dirty="0" err="1" smtClean="0"/>
              <a:t>оқыту</a:t>
            </a:r>
            <a:r>
              <a:rPr lang="en-US" dirty="0" smtClean="0"/>
              <a:t> </a:t>
            </a:r>
            <a:r>
              <a:rPr lang="en-US" dirty="0" err="1" smtClean="0"/>
              <a:t>стратегияларын</a:t>
            </a:r>
            <a:r>
              <a:rPr lang="en-US" dirty="0" smtClean="0"/>
              <a:t> (</a:t>
            </a:r>
            <a:r>
              <a:rPr lang="en-US" dirty="0" err="1" smtClean="0"/>
              <a:t>тәрбиелеу</a:t>
            </a:r>
            <a:r>
              <a:rPr lang="en-US" dirty="0" smtClean="0"/>
              <a:t>, </a:t>
            </a:r>
            <a:r>
              <a:rPr lang="en-US" dirty="0" err="1" smtClean="0"/>
              <a:t>дамыту</a:t>
            </a:r>
            <a:r>
              <a:rPr lang="en-US" dirty="0" smtClean="0"/>
              <a:t>) </a:t>
            </a:r>
            <a:r>
              <a:rPr lang="en-US" dirty="0" err="1" smtClean="0"/>
              <a:t>және</a:t>
            </a:r>
            <a:r>
              <a:rPr lang="en-US" dirty="0" smtClean="0"/>
              <a:t> </a:t>
            </a:r>
            <a:r>
              <a:rPr lang="en-US" b="1" dirty="0" err="1" smtClean="0"/>
              <a:t>бағалау</a:t>
            </a:r>
            <a:r>
              <a:rPr lang="en-US" b="1" dirty="0" smtClean="0"/>
              <a:t> </a:t>
            </a:r>
            <a:r>
              <a:rPr lang="en-US" b="1" dirty="0" err="1" smtClean="0"/>
              <a:t>құралдарын</a:t>
            </a:r>
            <a:r>
              <a:rPr lang="en-US" b="1" dirty="0" smtClean="0"/>
              <a:t> </a:t>
            </a:r>
            <a:r>
              <a:rPr lang="en-US" b="1" dirty="0" err="1" smtClean="0"/>
              <a:t>меңгереді</a:t>
            </a:r>
            <a:r>
              <a:rPr lang="en-US" b="1" dirty="0" smtClean="0"/>
              <a:t>;</a:t>
            </a:r>
            <a:endParaRPr lang="ru-RU" b="1" dirty="0" smtClean="0"/>
          </a:p>
          <a:p>
            <a:r>
              <a:rPr lang="en-US" dirty="0" smtClean="0"/>
              <a:t>      </a:t>
            </a:r>
            <a:r>
              <a:rPr lang="en-US" dirty="0" err="1" smtClean="0"/>
              <a:t>танымдық</a:t>
            </a:r>
            <a:r>
              <a:rPr lang="en-US" dirty="0" smtClean="0"/>
              <a:t>, </a:t>
            </a:r>
            <a:r>
              <a:rPr lang="en-US" dirty="0" err="1" smtClean="0"/>
              <a:t>білім</a:t>
            </a:r>
            <a:r>
              <a:rPr lang="en-US" dirty="0" smtClean="0"/>
              <a:t> </a:t>
            </a:r>
            <a:r>
              <a:rPr lang="en-US" dirty="0" err="1" smtClean="0"/>
              <a:t>беру</a:t>
            </a:r>
            <a:r>
              <a:rPr lang="en-US" dirty="0" smtClean="0"/>
              <a:t> </a:t>
            </a:r>
            <a:r>
              <a:rPr lang="en-US" dirty="0" err="1" smtClean="0"/>
              <a:t>процесінің</a:t>
            </a:r>
            <a:r>
              <a:rPr lang="en-US" dirty="0" smtClean="0"/>
              <a:t> </a:t>
            </a:r>
            <a:r>
              <a:rPr lang="en-US" dirty="0" err="1" smtClean="0"/>
              <a:t>қағидаттарын</a:t>
            </a:r>
            <a:r>
              <a:rPr lang="en-US" dirty="0" smtClean="0"/>
              <a:t> </a:t>
            </a:r>
            <a:r>
              <a:rPr lang="en-US" dirty="0" err="1" smtClean="0"/>
              <a:t>ескере</a:t>
            </a:r>
            <a:r>
              <a:rPr lang="en-US" dirty="0" smtClean="0"/>
              <a:t> </a:t>
            </a:r>
            <a:r>
              <a:rPr lang="en-US" dirty="0" err="1" smtClean="0"/>
              <a:t>отырып</a:t>
            </a:r>
            <a:r>
              <a:rPr lang="en-US" dirty="0" smtClean="0"/>
              <a:t> </a:t>
            </a:r>
            <a:r>
              <a:rPr lang="en-US" b="1" dirty="0" err="1" smtClean="0"/>
              <a:t>сабақ</a:t>
            </a:r>
            <a:r>
              <a:rPr lang="en-US" b="1" dirty="0" smtClean="0"/>
              <a:t> (</a:t>
            </a:r>
            <a:r>
              <a:rPr lang="en-US" b="1" dirty="0" err="1" smtClean="0"/>
              <a:t>сабақ</a:t>
            </a:r>
            <a:r>
              <a:rPr lang="en-US" b="1" dirty="0" smtClean="0"/>
              <a:t>, </a:t>
            </a:r>
            <a:r>
              <a:rPr lang="en-US" b="1" dirty="0" err="1" smtClean="0"/>
              <a:t>қызмет</a:t>
            </a:r>
            <a:r>
              <a:rPr lang="en-US" b="1" dirty="0" smtClean="0"/>
              <a:t>, </a:t>
            </a:r>
            <a:r>
              <a:rPr lang="en-US" b="1" dirty="0" err="1" smtClean="0"/>
              <a:t>іс-шара</a:t>
            </a:r>
            <a:r>
              <a:rPr lang="en-US" b="1" dirty="0" smtClean="0"/>
              <a:t>) </a:t>
            </a:r>
            <a:r>
              <a:rPr lang="en-US" b="1" dirty="0" err="1" smtClean="0"/>
              <a:t>өткізеді</a:t>
            </a:r>
            <a:r>
              <a:rPr lang="en-US" dirty="0" smtClean="0"/>
              <a:t> </a:t>
            </a:r>
            <a:r>
              <a:rPr lang="en-US" dirty="0" err="1" smtClean="0"/>
              <a:t>және</a:t>
            </a:r>
            <a:r>
              <a:rPr lang="en-US" dirty="0" smtClean="0"/>
              <a:t> </a:t>
            </a:r>
            <a:r>
              <a:rPr lang="en-US" b="1" dirty="0" err="1" smtClean="0"/>
              <a:t>күтілетін</a:t>
            </a:r>
            <a:r>
              <a:rPr lang="en-US" b="1" dirty="0" smtClean="0"/>
              <a:t> </a:t>
            </a:r>
            <a:r>
              <a:rPr lang="en-US" b="1" dirty="0" err="1" smtClean="0"/>
              <a:t>нәтижелерге</a:t>
            </a:r>
            <a:r>
              <a:rPr lang="en-US" b="1" dirty="0" smtClean="0"/>
              <a:t> </a:t>
            </a:r>
            <a:r>
              <a:rPr lang="en-US" b="1" dirty="0" err="1" smtClean="0"/>
              <a:t>қол</a:t>
            </a:r>
            <a:r>
              <a:rPr lang="en-US" b="1" dirty="0" smtClean="0"/>
              <a:t> </a:t>
            </a:r>
            <a:r>
              <a:rPr lang="en-US" b="1" dirty="0" err="1" smtClean="0"/>
              <a:t>жеткізеді</a:t>
            </a:r>
            <a:r>
              <a:rPr lang="en-US" dirty="0" smtClean="0"/>
              <a:t>, </a:t>
            </a:r>
            <a:r>
              <a:rPr lang="en-US" dirty="0" err="1" smtClean="0"/>
              <a:t>білім</a:t>
            </a:r>
            <a:r>
              <a:rPr lang="en-US" dirty="0" smtClean="0"/>
              <a:t> </a:t>
            </a:r>
            <a:r>
              <a:rPr lang="en-US" dirty="0" err="1" smtClean="0"/>
              <a:t>алушылардың</a:t>
            </a:r>
            <a:r>
              <a:rPr lang="en-US" dirty="0" smtClean="0"/>
              <a:t> (</a:t>
            </a:r>
            <a:r>
              <a:rPr lang="en-US" dirty="0" err="1" smtClean="0"/>
              <a:t>тәрбиеленушілердің</a:t>
            </a:r>
            <a:r>
              <a:rPr lang="en-US" dirty="0" smtClean="0"/>
              <a:t>) </a:t>
            </a:r>
            <a:r>
              <a:rPr lang="en-US" dirty="0" err="1" smtClean="0"/>
              <a:t>қажеттіліктерін</a:t>
            </a:r>
            <a:r>
              <a:rPr lang="en-US" dirty="0" smtClean="0"/>
              <a:t> </a:t>
            </a:r>
            <a:r>
              <a:rPr lang="en-US" dirty="0" err="1" smtClean="0"/>
              <a:t>ескере</a:t>
            </a:r>
            <a:r>
              <a:rPr lang="en-US" dirty="0" smtClean="0"/>
              <a:t> </a:t>
            </a:r>
            <a:r>
              <a:rPr lang="en-US" dirty="0" err="1" smtClean="0"/>
              <a:t>отырып</a:t>
            </a:r>
            <a:r>
              <a:rPr lang="en-US" dirty="0" smtClean="0"/>
              <a:t>, </a:t>
            </a:r>
            <a:r>
              <a:rPr lang="en-US" b="1" dirty="0" err="1" smtClean="0"/>
              <a:t>жеке</a:t>
            </a:r>
            <a:r>
              <a:rPr lang="en-US" b="1" dirty="0" smtClean="0"/>
              <a:t> </a:t>
            </a:r>
            <a:r>
              <a:rPr lang="en-US" b="1" dirty="0" err="1" smtClean="0"/>
              <a:t>тәсілді</a:t>
            </a:r>
            <a:r>
              <a:rPr lang="en-US" b="1" dirty="0" smtClean="0"/>
              <a:t> </a:t>
            </a:r>
            <a:r>
              <a:rPr lang="en-US" b="1" dirty="0" err="1" smtClean="0"/>
              <a:t>жүзеге</a:t>
            </a:r>
            <a:r>
              <a:rPr lang="en-US" b="1" dirty="0" smtClean="0"/>
              <a:t> </a:t>
            </a:r>
            <a:r>
              <a:rPr lang="en-US" b="1" dirty="0" err="1" smtClean="0"/>
              <a:t>асырады</a:t>
            </a:r>
            <a:r>
              <a:rPr lang="en-US" b="1" dirty="0" smtClean="0"/>
              <a:t>;</a:t>
            </a:r>
            <a:endParaRPr lang="ru-RU" b="1" dirty="0" smtClean="0"/>
          </a:p>
          <a:p>
            <a:r>
              <a:rPr lang="en-US" dirty="0" smtClean="0"/>
              <a:t>      </a:t>
            </a:r>
            <a:r>
              <a:rPr lang="en-US" b="1" dirty="0" err="1" smtClean="0"/>
              <a:t>білім</a:t>
            </a:r>
            <a:r>
              <a:rPr lang="en-US" b="1" dirty="0" smtClean="0"/>
              <a:t> </a:t>
            </a:r>
            <a:r>
              <a:rPr lang="en-US" b="1" dirty="0" err="1" smtClean="0"/>
              <a:t>беру</a:t>
            </a:r>
            <a:r>
              <a:rPr lang="en-US" b="1" dirty="0" smtClean="0"/>
              <a:t> </a:t>
            </a:r>
            <a:r>
              <a:rPr lang="en-US" b="1" dirty="0" err="1" smtClean="0"/>
              <a:t>ұйымы</a:t>
            </a:r>
            <a:r>
              <a:rPr lang="en-US" b="1" dirty="0" smtClean="0"/>
              <a:t> </a:t>
            </a:r>
            <a:r>
              <a:rPr lang="en-US" b="1" dirty="0" err="1" smtClean="0"/>
              <a:t>деңгейіндегі</a:t>
            </a:r>
            <a:r>
              <a:rPr lang="en-US" b="1" dirty="0" smtClean="0"/>
              <a:t> </a:t>
            </a:r>
            <a:r>
              <a:rPr lang="en-US" b="1" dirty="0" err="1" smtClean="0"/>
              <a:t>іс-шараларға</a:t>
            </a:r>
            <a:r>
              <a:rPr lang="en-US" b="1" dirty="0" smtClean="0"/>
              <a:t> </a:t>
            </a:r>
            <a:r>
              <a:rPr lang="en-US" b="1" dirty="0" err="1" smtClean="0"/>
              <a:t>қатысады</a:t>
            </a:r>
            <a:r>
              <a:rPr lang="en-US" b="1" dirty="0" smtClean="0"/>
              <a:t>;</a:t>
            </a:r>
            <a:endParaRPr lang="ru-RU" b="1" dirty="0" smtClean="0"/>
          </a:p>
          <a:p>
            <a:r>
              <a:rPr lang="en-US" dirty="0" smtClean="0"/>
              <a:t>      </a:t>
            </a:r>
            <a:r>
              <a:rPr lang="en-US" b="1" dirty="0" err="1" smtClean="0"/>
              <a:t>ата-аналарды</a:t>
            </a:r>
            <a:r>
              <a:rPr lang="en-US" b="1" dirty="0" smtClean="0"/>
              <a:t>  </a:t>
            </a:r>
            <a:r>
              <a:rPr lang="en-US" b="1" dirty="0" err="1" smtClean="0"/>
              <a:t>оқыту</a:t>
            </a:r>
            <a:r>
              <a:rPr lang="en-US" b="1" dirty="0" smtClean="0"/>
              <a:t>  </a:t>
            </a:r>
            <a:r>
              <a:rPr lang="en-US" b="1" dirty="0" err="1" smtClean="0"/>
              <a:t>нәтижелері</a:t>
            </a:r>
            <a:r>
              <a:rPr lang="en-US" b="1" dirty="0" smtClean="0"/>
              <a:t> </a:t>
            </a:r>
            <a:r>
              <a:rPr lang="en-US" b="1" dirty="0" err="1" smtClean="0"/>
              <a:t>туралы</a:t>
            </a:r>
            <a:r>
              <a:rPr lang="en-US" b="1" dirty="0" smtClean="0"/>
              <a:t> </a:t>
            </a:r>
            <a:r>
              <a:rPr lang="en-US" b="1" dirty="0" err="1" smtClean="0"/>
              <a:t>хабардар</a:t>
            </a:r>
            <a:r>
              <a:rPr lang="en-US" b="1" dirty="0" smtClean="0"/>
              <a:t> </a:t>
            </a:r>
            <a:r>
              <a:rPr lang="en-US" b="1" dirty="0" err="1" smtClean="0"/>
              <a:t>етеді</a:t>
            </a:r>
            <a:r>
              <a:rPr lang="en-US" dirty="0" smtClean="0"/>
              <a:t>, </a:t>
            </a:r>
            <a:r>
              <a:rPr lang="en-US" dirty="0" err="1" smtClean="0"/>
              <a:t>әріптестерімен</a:t>
            </a:r>
            <a:r>
              <a:rPr lang="en-US" dirty="0" smtClean="0"/>
              <a:t>  </a:t>
            </a:r>
            <a:r>
              <a:rPr lang="en-US" dirty="0" err="1" smtClean="0"/>
              <a:t>білім</a:t>
            </a:r>
            <a:r>
              <a:rPr lang="en-US" dirty="0" smtClean="0"/>
              <a:t> </a:t>
            </a:r>
            <a:r>
              <a:rPr lang="en-US" dirty="0" err="1" smtClean="0"/>
              <a:t>алушылардың</a:t>
            </a:r>
            <a:r>
              <a:rPr lang="en-US" dirty="0" smtClean="0"/>
              <a:t> </a:t>
            </a:r>
            <a:r>
              <a:rPr lang="en-US" dirty="0" err="1" smtClean="0"/>
              <a:t>үлгерімін</a:t>
            </a:r>
            <a:r>
              <a:rPr lang="en-US" dirty="0" smtClean="0"/>
              <a:t> </a:t>
            </a:r>
            <a:r>
              <a:rPr lang="en-US" dirty="0" err="1" smtClean="0"/>
              <a:t>талқылайды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en-US" dirty="0" smtClean="0"/>
              <a:t>      </a:t>
            </a:r>
            <a:r>
              <a:rPr lang="en-US" dirty="0" err="1" smtClean="0"/>
              <a:t>оқыту</a:t>
            </a:r>
            <a:r>
              <a:rPr lang="en-US" dirty="0" smtClean="0"/>
              <a:t> </a:t>
            </a:r>
            <a:r>
              <a:rPr lang="en-US" dirty="0" err="1" smtClean="0"/>
              <a:t>тәжірибесін</a:t>
            </a:r>
            <a:r>
              <a:rPr lang="en-US" dirty="0" smtClean="0"/>
              <a:t> </a:t>
            </a:r>
            <a:r>
              <a:rPr lang="en-US" dirty="0" err="1" smtClean="0"/>
              <a:t>жетілдірудегі</a:t>
            </a:r>
            <a:r>
              <a:rPr lang="en-US" dirty="0" smtClean="0"/>
              <a:t> </a:t>
            </a:r>
            <a:r>
              <a:rPr lang="en-US" dirty="0" err="1" smtClean="0"/>
              <a:t>өз</a:t>
            </a:r>
            <a:r>
              <a:rPr lang="en-US" dirty="0" smtClean="0"/>
              <a:t> </a:t>
            </a:r>
            <a:r>
              <a:rPr lang="en-US" dirty="0" err="1" smtClean="0"/>
              <a:t>қажеттіліктерін</a:t>
            </a:r>
            <a:r>
              <a:rPr lang="en-US" dirty="0" smtClean="0"/>
              <a:t> </a:t>
            </a:r>
            <a:r>
              <a:rPr lang="en-US" dirty="0" err="1" smtClean="0"/>
              <a:t>айқындайды</a:t>
            </a:r>
            <a:r>
              <a:rPr lang="en-US" dirty="0" smtClean="0"/>
              <a:t>, </a:t>
            </a:r>
            <a:r>
              <a:rPr lang="en-US" dirty="0" err="1" smtClean="0"/>
              <a:t>әріптестерімен</a:t>
            </a:r>
            <a:r>
              <a:rPr lang="en-US" dirty="0" smtClean="0"/>
              <a:t> </a:t>
            </a:r>
            <a:r>
              <a:rPr lang="en-US" dirty="0" err="1" smtClean="0"/>
              <a:t>өзара</a:t>
            </a:r>
            <a:r>
              <a:rPr lang="en-US" dirty="0" smtClean="0"/>
              <a:t> </a:t>
            </a:r>
            <a:r>
              <a:rPr lang="en-US" dirty="0" err="1" smtClean="0"/>
              <a:t>іс-қимыл</a:t>
            </a:r>
            <a:r>
              <a:rPr lang="en-US" dirty="0" smtClean="0"/>
              <a:t> </a:t>
            </a:r>
            <a:r>
              <a:rPr lang="en-US" dirty="0" err="1" smtClean="0"/>
              <a:t>жасайды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en-US" dirty="0" smtClean="0"/>
              <a:t>      </a:t>
            </a:r>
            <a:r>
              <a:rPr lang="en-US" dirty="0" err="1" smtClean="0"/>
              <a:t>қауіпсіз</a:t>
            </a:r>
            <a:r>
              <a:rPr lang="en-US" dirty="0" smtClean="0"/>
              <a:t> </a:t>
            </a:r>
            <a:r>
              <a:rPr lang="en-US" dirty="0" err="1" smtClean="0"/>
              <a:t>және</a:t>
            </a:r>
            <a:r>
              <a:rPr lang="en-US" dirty="0" smtClean="0"/>
              <a:t> </a:t>
            </a:r>
            <a:r>
              <a:rPr lang="en-US" dirty="0" err="1" smtClean="0"/>
              <a:t>қолайлы</a:t>
            </a:r>
            <a:r>
              <a:rPr lang="en-US" dirty="0" smtClean="0"/>
              <a:t> </a:t>
            </a:r>
            <a:r>
              <a:rPr lang="en-US" dirty="0" err="1" smtClean="0"/>
              <a:t>білім</a:t>
            </a:r>
            <a:r>
              <a:rPr lang="en-US" dirty="0" smtClean="0"/>
              <a:t> </a:t>
            </a:r>
            <a:r>
              <a:rPr lang="en-US" dirty="0" err="1" smtClean="0"/>
              <a:t>беру</a:t>
            </a:r>
            <a:r>
              <a:rPr lang="en-US" dirty="0" smtClean="0"/>
              <a:t> (</a:t>
            </a:r>
            <a:r>
              <a:rPr lang="en-US" dirty="0" err="1" smtClean="0"/>
              <a:t>дамыту</a:t>
            </a:r>
            <a:r>
              <a:rPr lang="en-US" dirty="0" smtClean="0"/>
              <a:t>) </a:t>
            </a:r>
            <a:r>
              <a:rPr lang="en-US" dirty="0" err="1" smtClean="0"/>
              <a:t>ортасының</a:t>
            </a:r>
            <a:r>
              <a:rPr lang="en-US" dirty="0" smtClean="0"/>
              <a:t> </a:t>
            </a:r>
            <a:r>
              <a:rPr lang="en-US" dirty="0" err="1" smtClean="0"/>
              <a:t>нормаларын</a:t>
            </a:r>
            <a:r>
              <a:rPr lang="en-US" dirty="0" smtClean="0"/>
              <a:t>, </a:t>
            </a:r>
            <a:r>
              <a:rPr lang="en-US" b="1" dirty="0" err="1" smtClean="0"/>
              <a:t>этикалық</a:t>
            </a:r>
            <a:r>
              <a:rPr lang="en-US" b="1" dirty="0" smtClean="0"/>
              <a:t> </a:t>
            </a:r>
            <a:r>
              <a:rPr lang="en-US" b="1" dirty="0" err="1" smtClean="0"/>
              <a:t>нормаларды</a:t>
            </a:r>
            <a:r>
              <a:rPr lang="en-US" b="1" dirty="0" smtClean="0"/>
              <a:t> </a:t>
            </a:r>
            <a:r>
              <a:rPr lang="en-US" b="1" dirty="0" err="1" smtClean="0"/>
              <a:t>сақтайды</a:t>
            </a:r>
            <a:r>
              <a:rPr lang="en-US" b="1" dirty="0" smtClean="0"/>
              <a:t>;</a:t>
            </a:r>
            <a:endParaRPr lang="ru-RU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2" y="188640"/>
            <a:ext cx="864096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2) "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педагог-модератор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біліктілік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санатына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     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кемінде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екі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жыл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педагогикалық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өтілі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бар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және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мынадай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кәсіби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құзыреттіліктері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бар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педагогтер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алушылардың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жеке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ерекшеліктері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мен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қажеттіліктерін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ескере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отырып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сабақты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оқу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қызмет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іс-шара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жоспарлайды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және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өткізеді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күтілетін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нәтижелерге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қол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жеткізу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үшін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бағалаудың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қажетті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әдістемелері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мен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құралдарын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анықтайды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endParaRPr kumimoji="0" lang="kk-KZ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қауіпсіз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және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қолайлы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беру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дамыту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ортасын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қолдайды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өз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жұмысында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этикалық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нормаларды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қолданады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endParaRPr kumimoji="0" lang="kk-KZ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алушылармен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тәрбиеленушілермен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және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ата-аналармен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заңды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өкілдермен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оқыту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тәрбиелеу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дамыту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нәтижелерін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және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жақсарту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жолдарын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талқылайды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алушылардың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тәрбиеленушілердің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жеке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қабілеттері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мен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қажеттіліктерін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ескеретін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әріптестердің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өзекті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нәтижелері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мен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өз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тәжірибесін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талдайды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endParaRPr kumimoji="0" lang="kk-KZ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беру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ұйымының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әдістемелік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кеңесі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ұсынған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оқу-әдістемелік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материалдарды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немесе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бағдарламаларды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әзірлейді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және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енгізеді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  </a:t>
            </a:r>
            <a:endParaRPr kumimoji="0" lang="kk-KZ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№ 514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бұйрығымен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бекітілген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тізбеге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сәйкес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немесе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облыстың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басқармасы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жоспарына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сәйкес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беру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ұйымы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деңгейінде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олимпиадаларға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конкурстарға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жарыстарға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қатысушылары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бар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болады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endParaRPr kumimoji="0" lang="kk-KZ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Тізбеге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немесе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облыстың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басқармасы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бекіткен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тізбеге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сәйкес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беру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ұйымы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деңгейіндегі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олимпиадаларға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конкурстарға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жарыстарға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қатысушы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болып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табылады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8640"/>
            <a:ext cx="849694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3</a:t>
            </a:r>
            <a:r>
              <a:rPr lang="en-US" b="1" dirty="0" smtClean="0"/>
              <a:t>) "</a:t>
            </a:r>
            <a:r>
              <a:rPr lang="en-US" b="1" dirty="0" err="1" smtClean="0"/>
              <a:t>педагог-сарапшы</a:t>
            </a:r>
            <a:r>
              <a:rPr lang="en-US" b="1" dirty="0" smtClean="0"/>
              <a:t>" </a:t>
            </a:r>
            <a:r>
              <a:rPr lang="en-US" b="1" dirty="0" err="1" smtClean="0"/>
              <a:t>біліктілік</a:t>
            </a:r>
            <a:r>
              <a:rPr lang="en-US" b="1" dirty="0" smtClean="0"/>
              <a:t> </a:t>
            </a:r>
            <a:r>
              <a:rPr lang="en-US" b="1" dirty="0" err="1" smtClean="0"/>
              <a:t>санатына</a:t>
            </a:r>
            <a:r>
              <a:rPr lang="en-US" b="1" dirty="0" smtClean="0"/>
              <a:t>:</a:t>
            </a:r>
            <a:endParaRPr lang="ru-RU" b="1" dirty="0" smtClean="0"/>
          </a:p>
          <a:p>
            <a:r>
              <a:rPr lang="en-US" dirty="0" smtClean="0"/>
              <a:t>      </a:t>
            </a:r>
            <a:r>
              <a:rPr lang="en-US" dirty="0" err="1" smtClean="0"/>
              <a:t>мынадай</a:t>
            </a:r>
            <a:r>
              <a:rPr lang="en-US" dirty="0" smtClean="0"/>
              <a:t> </a:t>
            </a:r>
            <a:r>
              <a:rPr lang="en-US" dirty="0" err="1" smtClean="0"/>
              <a:t>кәсіптік</a:t>
            </a:r>
            <a:r>
              <a:rPr lang="en-US" dirty="0" smtClean="0"/>
              <a:t> </a:t>
            </a:r>
            <a:r>
              <a:rPr lang="en-US" dirty="0" err="1" smtClean="0"/>
              <a:t>құзыреттері</a:t>
            </a:r>
            <a:r>
              <a:rPr lang="en-US" dirty="0" smtClean="0"/>
              <a:t> </a:t>
            </a:r>
            <a:r>
              <a:rPr lang="en-US" dirty="0" err="1" smtClean="0"/>
              <a:t>бар</a:t>
            </a:r>
            <a:r>
              <a:rPr lang="en-US" dirty="0" smtClean="0"/>
              <a:t> </a:t>
            </a:r>
            <a:r>
              <a:rPr lang="en-US" dirty="0" err="1" smtClean="0"/>
              <a:t>педагогтер</a:t>
            </a:r>
            <a:r>
              <a:rPr lang="en-US" dirty="0" smtClean="0"/>
              <a:t>:</a:t>
            </a:r>
            <a:endParaRPr lang="ru-RU" dirty="0" smtClean="0"/>
          </a:p>
          <a:p>
            <a:r>
              <a:rPr lang="en-US" dirty="0" smtClean="0"/>
              <a:t>     </a:t>
            </a:r>
            <a:r>
              <a:rPr lang="en-US" b="1" dirty="0" smtClean="0"/>
              <a:t> "</a:t>
            </a:r>
            <a:r>
              <a:rPr lang="en-US" b="1" dirty="0" err="1" smtClean="0"/>
              <a:t>педагог-модератор</a:t>
            </a:r>
            <a:r>
              <a:rPr lang="en-US" b="1" dirty="0" smtClean="0"/>
              <a:t>" </a:t>
            </a:r>
            <a:r>
              <a:rPr lang="en-US" b="1" dirty="0" err="1" smtClean="0"/>
              <a:t>біліктілік</a:t>
            </a:r>
            <a:r>
              <a:rPr lang="en-US" b="1" dirty="0" smtClean="0"/>
              <a:t> </a:t>
            </a:r>
            <a:r>
              <a:rPr lang="en-US" b="1" dirty="0" err="1" smtClean="0"/>
              <a:t>санатының</a:t>
            </a:r>
            <a:r>
              <a:rPr lang="en-US" b="1" dirty="0" smtClean="0"/>
              <a:t> </a:t>
            </a:r>
            <a:r>
              <a:rPr lang="en-US" b="1" dirty="0" err="1" smtClean="0"/>
              <a:t>жалпы</a:t>
            </a:r>
            <a:r>
              <a:rPr lang="en-US" b="1" dirty="0" smtClean="0"/>
              <a:t> </a:t>
            </a:r>
            <a:r>
              <a:rPr lang="en-US" b="1" dirty="0" err="1" smtClean="0"/>
              <a:t>талаптарына</a:t>
            </a:r>
            <a:r>
              <a:rPr lang="en-US" b="1" dirty="0" smtClean="0"/>
              <a:t> </a:t>
            </a:r>
            <a:r>
              <a:rPr lang="en-US" b="1" dirty="0" err="1" smtClean="0"/>
              <a:t>сәйкес</a:t>
            </a:r>
            <a:r>
              <a:rPr lang="en-US" b="1" dirty="0" smtClean="0"/>
              <a:t> </a:t>
            </a:r>
            <a:r>
              <a:rPr lang="en-US" b="1" dirty="0" err="1" smtClean="0"/>
              <a:t>келеді</a:t>
            </a:r>
            <a:r>
              <a:rPr lang="en-US" b="1" dirty="0" smtClean="0"/>
              <a:t>;</a:t>
            </a:r>
            <a:endParaRPr lang="ru-RU" b="1" dirty="0" smtClean="0"/>
          </a:p>
          <a:p>
            <a:r>
              <a:rPr lang="en-US" dirty="0" smtClean="0"/>
              <a:t>      </a:t>
            </a:r>
            <a:r>
              <a:rPr lang="en-US" dirty="0" err="1" smtClean="0"/>
              <a:t>пәнаралық</a:t>
            </a:r>
            <a:r>
              <a:rPr lang="en-US" dirty="0" smtClean="0"/>
              <a:t> (</a:t>
            </a:r>
            <a:r>
              <a:rPr lang="en-US" dirty="0" err="1" smtClean="0"/>
              <a:t>пәндік</a:t>
            </a:r>
            <a:r>
              <a:rPr lang="en-US" dirty="0" smtClean="0"/>
              <a:t>) </a:t>
            </a:r>
            <a:r>
              <a:rPr lang="en-US" dirty="0" err="1" smtClean="0"/>
              <a:t>байланыстарды</a:t>
            </a:r>
            <a:r>
              <a:rPr lang="en-US" dirty="0" smtClean="0"/>
              <a:t>, </a:t>
            </a:r>
            <a:r>
              <a:rPr lang="en-US" b="1" dirty="0" err="1" smtClean="0"/>
              <a:t>бағалау</a:t>
            </a:r>
            <a:r>
              <a:rPr lang="en-US" b="1" dirty="0" smtClean="0"/>
              <a:t> </a:t>
            </a:r>
            <a:r>
              <a:rPr lang="en-US" b="1" dirty="0" err="1" smtClean="0"/>
              <a:t>технологиялары</a:t>
            </a:r>
            <a:r>
              <a:rPr lang="en-US" b="1" dirty="0" smtClean="0"/>
              <a:t> </a:t>
            </a:r>
            <a:r>
              <a:rPr lang="en-US" b="1" dirty="0" err="1" smtClean="0"/>
              <a:t>мен</a:t>
            </a:r>
            <a:r>
              <a:rPr lang="en-US" b="1" dirty="0" smtClean="0"/>
              <a:t> </a:t>
            </a:r>
            <a:r>
              <a:rPr lang="en-US" b="1" dirty="0" err="1" smtClean="0"/>
              <a:t>стратегияларын</a:t>
            </a:r>
            <a:r>
              <a:rPr lang="en-US" b="1" dirty="0" smtClean="0"/>
              <a:t> </a:t>
            </a:r>
            <a:r>
              <a:rPr lang="en-US" b="1" dirty="0" err="1" smtClean="0"/>
              <a:t>жоспарлайды</a:t>
            </a:r>
            <a:r>
              <a:rPr lang="en-US" b="1" dirty="0" smtClean="0"/>
              <a:t> </a:t>
            </a:r>
            <a:r>
              <a:rPr lang="en-US" b="1" dirty="0" err="1" smtClean="0"/>
              <a:t>және</a:t>
            </a:r>
            <a:r>
              <a:rPr lang="en-US" b="1" dirty="0" smtClean="0"/>
              <a:t> </a:t>
            </a:r>
            <a:r>
              <a:rPr lang="en-US" b="1" dirty="0" err="1" smtClean="0"/>
              <a:t>қолданады</a:t>
            </a:r>
            <a:r>
              <a:rPr lang="en-US" b="1" dirty="0" smtClean="0"/>
              <a:t>, </a:t>
            </a:r>
            <a:r>
              <a:rPr lang="en-US" b="1" dirty="0" err="1" smtClean="0"/>
              <a:t>жеке</a:t>
            </a:r>
            <a:r>
              <a:rPr lang="en-US" b="1" dirty="0" smtClean="0"/>
              <a:t> </a:t>
            </a:r>
            <a:r>
              <a:rPr lang="en-US" b="1" dirty="0" err="1" smtClean="0"/>
              <a:t>қабілеттер</a:t>
            </a:r>
            <a:r>
              <a:rPr lang="en-US" b="1" dirty="0" smtClean="0"/>
              <a:t> </a:t>
            </a:r>
            <a:r>
              <a:rPr lang="en-US" b="1" dirty="0" err="1" smtClean="0"/>
              <a:t>мен</a:t>
            </a:r>
            <a:r>
              <a:rPr lang="en-US" b="1" dirty="0" smtClean="0"/>
              <a:t> </a:t>
            </a:r>
            <a:r>
              <a:rPr lang="en-US" b="1" dirty="0" err="1" smtClean="0"/>
              <a:t>қажеттіліктерді</a:t>
            </a:r>
            <a:r>
              <a:rPr lang="en-US" b="1" dirty="0" smtClean="0"/>
              <a:t> </a:t>
            </a:r>
            <a:r>
              <a:rPr lang="en-US" b="1" dirty="0" err="1" smtClean="0"/>
              <a:t>ескереді</a:t>
            </a:r>
            <a:r>
              <a:rPr lang="en-US" b="1" dirty="0" smtClean="0"/>
              <a:t>;</a:t>
            </a:r>
            <a:endParaRPr lang="ru-RU" b="1" dirty="0" smtClean="0"/>
          </a:p>
          <a:p>
            <a:r>
              <a:rPr lang="en-US" dirty="0" smtClean="0"/>
              <a:t>      </a:t>
            </a:r>
            <a:r>
              <a:rPr lang="en-US" dirty="0" err="1" smtClean="0"/>
              <a:t>қауіпсіз</a:t>
            </a:r>
            <a:r>
              <a:rPr lang="en-US" dirty="0" smtClean="0"/>
              <a:t> </a:t>
            </a:r>
            <a:r>
              <a:rPr lang="en-US" dirty="0" err="1" smtClean="0"/>
              <a:t>және</a:t>
            </a:r>
            <a:r>
              <a:rPr lang="en-US" dirty="0" smtClean="0"/>
              <a:t> </a:t>
            </a:r>
            <a:r>
              <a:rPr lang="en-US" dirty="0" err="1" smtClean="0"/>
              <a:t>қолайлы</a:t>
            </a:r>
            <a:r>
              <a:rPr lang="en-US" dirty="0" smtClean="0"/>
              <a:t> </a:t>
            </a:r>
            <a:r>
              <a:rPr lang="en-US" dirty="0" err="1" smtClean="0"/>
              <a:t>білім</a:t>
            </a:r>
            <a:r>
              <a:rPr lang="en-US" dirty="0" smtClean="0"/>
              <a:t> </a:t>
            </a:r>
            <a:r>
              <a:rPr lang="en-US" dirty="0" err="1" smtClean="0"/>
              <a:t>беру</a:t>
            </a:r>
            <a:r>
              <a:rPr lang="en-US" dirty="0" smtClean="0"/>
              <a:t> (</a:t>
            </a:r>
            <a:r>
              <a:rPr lang="en-US" dirty="0" err="1" smtClean="0"/>
              <a:t>дамыту</a:t>
            </a:r>
            <a:r>
              <a:rPr lang="en-US" dirty="0" smtClean="0"/>
              <a:t>) </a:t>
            </a:r>
            <a:r>
              <a:rPr lang="en-US" dirty="0" err="1" smtClean="0"/>
              <a:t>ортасын</a:t>
            </a:r>
            <a:r>
              <a:rPr lang="en-US" dirty="0" smtClean="0"/>
              <a:t> </a:t>
            </a:r>
            <a:r>
              <a:rPr lang="en-US" dirty="0" err="1" smtClean="0"/>
              <a:t>қамтамасыз</a:t>
            </a:r>
            <a:r>
              <a:rPr lang="en-US" dirty="0" smtClean="0"/>
              <a:t> </a:t>
            </a:r>
            <a:r>
              <a:rPr lang="en-US" dirty="0" err="1" smtClean="0"/>
              <a:t>етеді</a:t>
            </a:r>
            <a:r>
              <a:rPr lang="en-US" dirty="0" smtClean="0"/>
              <a:t>, </a:t>
            </a:r>
            <a:r>
              <a:rPr lang="en-US" dirty="0" err="1" smtClean="0"/>
              <a:t>өз</a:t>
            </a:r>
            <a:r>
              <a:rPr lang="en-US" dirty="0" smtClean="0"/>
              <a:t> </a:t>
            </a:r>
            <a:r>
              <a:rPr lang="en-US" dirty="0" err="1" smtClean="0"/>
              <a:t>жұмысында</a:t>
            </a:r>
            <a:r>
              <a:rPr lang="en-US" dirty="0" smtClean="0"/>
              <a:t> </a:t>
            </a:r>
            <a:r>
              <a:rPr lang="en-US" dirty="0" err="1" smtClean="0"/>
              <a:t>жоғары</a:t>
            </a:r>
            <a:r>
              <a:rPr lang="en-US" dirty="0" smtClean="0"/>
              <a:t> </a:t>
            </a:r>
            <a:r>
              <a:rPr lang="en-US" dirty="0" err="1" smtClean="0"/>
              <a:t>этикалық</a:t>
            </a:r>
            <a:r>
              <a:rPr lang="en-US" dirty="0" smtClean="0"/>
              <a:t> </a:t>
            </a:r>
            <a:r>
              <a:rPr lang="en-US" dirty="0" err="1" smtClean="0"/>
              <a:t>нормаларды</a:t>
            </a:r>
            <a:r>
              <a:rPr lang="en-US" dirty="0" smtClean="0"/>
              <a:t> </a:t>
            </a:r>
            <a:r>
              <a:rPr lang="en-US" dirty="0" err="1" smtClean="0"/>
              <a:t>басшылыққа</a:t>
            </a:r>
            <a:r>
              <a:rPr lang="en-US" dirty="0" smtClean="0"/>
              <a:t> </a:t>
            </a:r>
            <a:r>
              <a:rPr lang="en-US" dirty="0" err="1" smtClean="0"/>
              <a:t>алады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en-US" dirty="0" smtClean="0"/>
              <a:t>      </a:t>
            </a:r>
            <a:r>
              <a:rPr lang="en-US" dirty="0" err="1" smtClean="0"/>
              <a:t>білім</a:t>
            </a:r>
            <a:r>
              <a:rPr lang="en-US" dirty="0" smtClean="0"/>
              <a:t> </a:t>
            </a:r>
            <a:r>
              <a:rPr lang="en-US" dirty="0" err="1" smtClean="0"/>
              <a:t>алушылардың</a:t>
            </a:r>
            <a:r>
              <a:rPr lang="en-US" dirty="0" smtClean="0"/>
              <a:t> (</a:t>
            </a:r>
            <a:r>
              <a:rPr lang="en-US" dirty="0" err="1" smtClean="0"/>
              <a:t>тәрбиеленушілердің</a:t>
            </a:r>
            <a:r>
              <a:rPr lang="en-US" dirty="0" smtClean="0"/>
              <a:t>) </a:t>
            </a:r>
            <a:r>
              <a:rPr lang="en-US" b="1" dirty="0" err="1" smtClean="0"/>
              <a:t>қабілеттерінің</a:t>
            </a:r>
            <a:r>
              <a:rPr lang="en-US" b="1" dirty="0" smtClean="0"/>
              <a:t> </a:t>
            </a:r>
            <a:r>
              <a:rPr lang="en-US" b="1" dirty="0" err="1" smtClean="0"/>
              <a:t>дамуы</a:t>
            </a:r>
            <a:r>
              <a:rPr lang="en-US" b="1" dirty="0" smtClean="0"/>
              <a:t> </a:t>
            </a:r>
            <a:r>
              <a:rPr lang="en-US" b="1" dirty="0" err="1" smtClean="0"/>
              <a:t>мен</a:t>
            </a:r>
            <a:r>
              <a:rPr lang="en-US" b="1" dirty="0" smtClean="0"/>
              <a:t> </a:t>
            </a:r>
            <a:r>
              <a:rPr lang="en-US" b="1" dirty="0" err="1" smtClean="0"/>
              <a:t>ілгерілеуін</a:t>
            </a:r>
            <a:r>
              <a:rPr lang="en-US" b="1" dirty="0" smtClean="0"/>
              <a:t> </a:t>
            </a:r>
            <a:r>
              <a:rPr lang="en-US" b="1" dirty="0" err="1" smtClean="0"/>
              <a:t>бағалайды</a:t>
            </a:r>
            <a:r>
              <a:rPr lang="en-US" b="1" dirty="0" smtClean="0"/>
              <a:t> </a:t>
            </a:r>
            <a:r>
              <a:rPr lang="en-US" b="1" dirty="0" err="1" smtClean="0"/>
              <a:t>және</a:t>
            </a:r>
            <a:r>
              <a:rPr lang="en-US" b="1" dirty="0" smtClean="0"/>
              <a:t> </a:t>
            </a:r>
            <a:r>
              <a:rPr lang="en-US" b="1" dirty="0" err="1" smtClean="0"/>
              <a:t>қадағалайды</a:t>
            </a:r>
            <a:r>
              <a:rPr lang="en-US" b="1" dirty="0" smtClean="0"/>
              <a:t>;</a:t>
            </a:r>
            <a:endParaRPr lang="ru-RU" b="1" dirty="0" smtClean="0"/>
          </a:p>
          <a:p>
            <a:r>
              <a:rPr lang="en-US" dirty="0" smtClean="0"/>
              <a:t>      </a:t>
            </a:r>
            <a:r>
              <a:rPr lang="en-US" dirty="0" err="1" smtClean="0"/>
              <a:t>білім</a:t>
            </a:r>
            <a:r>
              <a:rPr lang="en-US" dirty="0" smtClean="0"/>
              <a:t> </a:t>
            </a:r>
            <a:r>
              <a:rPr lang="en-US" dirty="0" err="1" smtClean="0"/>
              <a:t>алушылардың</a:t>
            </a:r>
            <a:r>
              <a:rPr lang="en-US" dirty="0" smtClean="0"/>
              <a:t> (</a:t>
            </a:r>
            <a:r>
              <a:rPr lang="en-US" dirty="0" err="1" smtClean="0"/>
              <a:t>тәрбиеленушілердің</a:t>
            </a:r>
            <a:r>
              <a:rPr lang="en-US" dirty="0" smtClean="0"/>
              <a:t>) </a:t>
            </a:r>
            <a:r>
              <a:rPr lang="en-US" dirty="0" err="1" smtClean="0"/>
              <a:t>жеке</a:t>
            </a:r>
            <a:r>
              <a:rPr lang="en-US" dirty="0" smtClean="0"/>
              <a:t> </a:t>
            </a:r>
            <a:r>
              <a:rPr lang="en-US" dirty="0" err="1" smtClean="0"/>
              <a:t>қабілеттері</a:t>
            </a:r>
            <a:r>
              <a:rPr lang="en-US" dirty="0" smtClean="0"/>
              <a:t> </a:t>
            </a:r>
            <a:r>
              <a:rPr lang="en-US" dirty="0" err="1" smtClean="0"/>
              <a:t>мен</a:t>
            </a:r>
            <a:r>
              <a:rPr lang="en-US" dirty="0" smtClean="0"/>
              <a:t> </a:t>
            </a:r>
            <a:r>
              <a:rPr lang="en-US" dirty="0" err="1" smtClean="0"/>
              <a:t>қажеттіліктерін</a:t>
            </a:r>
            <a:r>
              <a:rPr lang="en-US" dirty="0" smtClean="0"/>
              <a:t> </a:t>
            </a:r>
            <a:r>
              <a:rPr lang="en-US" dirty="0" err="1" smtClean="0"/>
              <a:t>дамыту</a:t>
            </a:r>
            <a:r>
              <a:rPr lang="en-US" dirty="0" smtClean="0"/>
              <a:t> </a:t>
            </a:r>
            <a:r>
              <a:rPr lang="en-US" dirty="0" err="1" smtClean="0"/>
              <a:t>бойынша</a:t>
            </a:r>
            <a:r>
              <a:rPr lang="en-US" dirty="0" smtClean="0"/>
              <a:t> </a:t>
            </a:r>
            <a:r>
              <a:rPr lang="en-US" b="1" dirty="0" err="1" smtClean="0"/>
              <a:t>өз</a:t>
            </a:r>
            <a:r>
              <a:rPr lang="en-US" b="1" dirty="0" smtClean="0"/>
              <a:t> </a:t>
            </a:r>
            <a:r>
              <a:rPr lang="en-US" b="1" dirty="0" err="1" smtClean="0"/>
              <a:t>тәжірибесінің</a:t>
            </a:r>
            <a:r>
              <a:rPr lang="en-US" b="1" dirty="0" smtClean="0"/>
              <a:t> </a:t>
            </a:r>
            <a:r>
              <a:rPr lang="en-US" b="1" dirty="0" err="1" smtClean="0"/>
              <a:t>нәтижелерін</a:t>
            </a:r>
            <a:r>
              <a:rPr lang="en-US" b="1" dirty="0" smtClean="0"/>
              <a:t> </a:t>
            </a:r>
            <a:r>
              <a:rPr lang="en-US" b="1" dirty="0" err="1" smtClean="0"/>
              <a:t>және</a:t>
            </a:r>
            <a:r>
              <a:rPr lang="en-US" b="1" dirty="0" smtClean="0"/>
              <a:t> </a:t>
            </a:r>
            <a:r>
              <a:rPr lang="en-US" b="1" dirty="0" err="1" smtClean="0"/>
              <a:t>әріптестердің</a:t>
            </a:r>
            <a:r>
              <a:rPr lang="en-US" b="1" dirty="0" smtClean="0"/>
              <a:t> </a:t>
            </a:r>
            <a:r>
              <a:rPr lang="en-US" b="1" dirty="0" err="1" smtClean="0"/>
              <a:t>өзекті</a:t>
            </a:r>
            <a:r>
              <a:rPr lang="en-US" b="1" dirty="0" smtClean="0"/>
              <a:t> </a:t>
            </a:r>
            <a:r>
              <a:rPr lang="en-US" b="1" dirty="0" err="1" smtClean="0"/>
              <a:t>зерттеулерін</a:t>
            </a:r>
            <a:r>
              <a:rPr lang="en-US" b="1" dirty="0" smtClean="0"/>
              <a:t> </a:t>
            </a:r>
            <a:r>
              <a:rPr lang="en-US" b="1" dirty="0" err="1" smtClean="0"/>
              <a:t>бағалайды</a:t>
            </a:r>
            <a:r>
              <a:rPr lang="en-US" b="1" dirty="0" smtClean="0"/>
              <a:t>;</a:t>
            </a:r>
            <a:endParaRPr lang="ru-RU" b="1" dirty="0" smtClean="0"/>
          </a:p>
          <a:p>
            <a:r>
              <a:rPr lang="en-US" dirty="0" smtClean="0"/>
              <a:t>      </a:t>
            </a:r>
            <a:r>
              <a:rPr lang="en-US" dirty="0" err="1" smtClean="0"/>
              <a:t>аудан</a:t>
            </a:r>
            <a:r>
              <a:rPr lang="en-US" dirty="0" smtClean="0"/>
              <a:t>/</a:t>
            </a:r>
            <a:r>
              <a:rPr lang="en-US" dirty="0" err="1" smtClean="0"/>
              <a:t>қала</a:t>
            </a:r>
            <a:r>
              <a:rPr lang="en-US" dirty="0" smtClean="0"/>
              <a:t> </a:t>
            </a:r>
            <a:r>
              <a:rPr lang="en-US" dirty="0" err="1" smtClean="0"/>
              <a:t>деңгейінде</a:t>
            </a:r>
            <a:r>
              <a:rPr lang="en-US" dirty="0" smtClean="0"/>
              <a:t> </a:t>
            </a:r>
            <a:r>
              <a:rPr lang="en-US" dirty="0" err="1" smtClean="0"/>
              <a:t>жұмыстың</a:t>
            </a:r>
            <a:r>
              <a:rPr lang="en-US" dirty="0" smtClean="0"/>
              <a:t> </a:t>
            </a:r>
            <a:r>
              <a:rPr lang="en-US" dirty="0" err="1" smtClean="0"/>
              <a:t>әртүрлі</a:t>
            </a:r>
            <a:r>
              <a:rPr lang="en-US" dirty="0" smtClean="0"/>
              <a:t> </a:t>
            </a:r>
            <a:r>
              <a:rPr lang="en-US" dirty="0" err="1" smtClean="0"/>
              <a:t>нысандары</a:t>
            </a:r>
            <a:r>
              <a:rPr lang="en-US" dirty="0" smtClean="0"/>
              <a:t> </a:t>
            </a:r>
            <a:r>
              <a:rPr lang="en-US" dirty="0" err="1" smtClean="0"/>
              <a:t>арқылы</a:t>
            </a:r>
            <a:r>
              <a:rPr lang="en-US" dirty="0" smtClean="0"/>
              <a:t> </a:t>
            </a:r>
            <a:r>
              <a:rPr lang="en-US" b="1" dirty="0" err="1" smtClean="0"/>
              <a:t>әріптестеріне</a:t>
            </a:r>
            <a:r>
              <a:rPr lang="en-US" b="1" dirty="0" smtClean="0"/>
              <a:t> </a:t>
            </a:r>
            <a:r>
              <a:rPr lang="en-US" b="1" dirty="0" err="1" smtClean="0"/>
              <a:t>әдістемелік</a:t>
            </a:r>
            <a:r>
              <a:rPr lang="en-US" b="1" dirty="0" smtClean="0"/>
              <a:t> </a:t>
            </a:r>
            <a:r>
              <a:rPr lang="en-US" b="1" dirty="0" err="1" smtClean="0"/>
              <a:t>қолдау</a:t>
            </a:r>
            <a:r>
              <a:rPr lang="en-US" b="1" dirty="0" smtClean="0"/>
              <a:t> </a:t>
            </a:r>
            <a:r>
              <a:rPr lang="en-US" b="1" dirty="0" err="1" smtClean="0"/>
              <a:t>көрсетеді</a:t>
            </a:r>
            <a:r>
              <a:rPr lang="en-US" b="1" dirty="0" smtClean="0"/>
              <a:t>;</a:t>
            </a:r>
            <a:endParaRPr lang="ru-RU" b="1" dirty="0" smtClean="0"/>
          </a:p>
          <a:p>
            <a:r>
              <a:rPr lang="en-US" dirty="0" smtClean="0"/>
              <a:t>      </a:t>
            </a:r>
            <a:r>
              <a:rPr lang="en-US" b="1" dirty="0" err="1" smtClean="0"/>
              <a:t>аудан</a:t>
            </a:r>
            <a:r>
              <a:rPr lang="en-US" b="1" dirty="0" smtClean="0"/>
              <a:t>/</a:t>
            </a:r>
            <a:r>
              <a:rPr lang="en-US" b="1" dirty="0" err="1" smtClean="0"/>
              <a:t>қала</a:t>
            </a:r>
            <a:r>
              <a:rPr lang="en-US" b="1" dirty="0" smtClean="0"/>
              <a:t> </a:t>
            </a:r>
            <a:r>
              <a:rPr lang="en-US" b="1" dirty="0" err="1" smtClean="0"/>
              <a:t>білім</a:t>
            </a:r>
            <a:r>
              <a:rPr lang="en-US" b="1" dirty="0" smtClean="0"/>
              <a:t> </a:t>
            </a:r>
            <a:r>
              <a:rPr lang="en-US" b="1" dirty="0" err="1" smtClean="0"/>
              <a:t>бөлімінің</a:t>
            </a:r>
            <a:r>
              <a:rPr lang="en-US" b="1" dirty="0" smtClean="0"/>
              <a:t> </a:t>
            </a:r>
            <a:r>
              <a:rPr lang="en-US" b="1" dirty="0" err="1" smtClean="0"/>
              <a:t>оқу-әдістемелік</a:t>
            </a:r>
            <a:r>
              <a:rPr lang="en-US" b="1" dirty="0" smtClean="0"/>
              <a:t> </a:t>
            </a:r>
            <a:r>
              <a:rPr lang="en-US" b="1" dirty="0" err="1" smtClean="0"/>
              <a:t>кеңесі</a:t>
            </a:r>
            <a:r>
              <a:rPr lang="en-US" b="1" dirty="0" smtClean="0"/>
              <a:t> </a:t>
            </a:r>
            <a:r>
              <a:rPr lang="en-US" b="1" dirty="0" err="1" smtClean="0"/>
              <a:t>ұсынған</a:t>
            </a:r>
            <a:r>
              <a:rPr lang="en-US" b="1" dirty="0" smtClean="0"/>
              <a:t> </a:t>
            </a:r>
            <a:r>
              <a:rPr lang="en-US" b="1" dirty="0" err="1" smtClean="0"/>
              <a:t>оқу-әдістемелік</a:t>
            </a:r>
            <a:r>
              <a:rPr lang="en-US" b="1" dirty="0" smtClean="0"/>
              <a:t> </a:t>
            </a:r>
            <a:r>
              <a:rPr lang="en-US" b="1" dirty="0" err="1" smtClean="0"/>
              <a:t>материалдарды</a:t>
            </a:r>
            <a:r>
              <a:rPr lang="en-US" b="1" dirty="0" smtClean="0"/>
              <a:t> </a:t>
            </a:r>
            <a:r>
              <a:rPr lang="en-US" b="1" dirty="0" err="1" smtClean="0"/>
              <a:t>немесе</a:t>
            </a:r>
            <a:r>
              <a:rPr lang="en-US" b="1" dirty="0" smtClean="0"/>
              <a:t> </a:t>
            </a:r>
            <a:r>
              <a:rPr lang="en-US" b="1" dirty="0" err="1" smtClean="0"/>
              <a:t>бағдарламаларды</a:t>
            </a:r>
            <a:r>
              <a:rPr lang="en-US" b="1" dirty="0" smtClean="0"/>
              <a:t> </a:t>
            </a:r>
            <a:r>
              <a:rPr lang="en-US" b="1" dirty="0" err="1" smtClean="0"/>
              <a:t>әзірлейді</a:t>
            </a:r>
            <a:r>
              <a:rPr lang="en-US" b="1" dirty="0" smtClean="0"/>
              <a:t> </a:t>
            </a:r>
            <a:r>
              <a:rPr lang="en-US" b="1" dirty="0" err="1" smtClean="0"/>
              <a:t>және</a:t>
            </a:r>
            <a:r>
              <a:rPr lang="en-US" b="1" dirty="0" smtClean="0"/>
              <a:t> </a:t>
            </a:r>
            <a:r>
              <a:rPr lang="en-US" b="1" dirty="0" err="1" smtClean="0"/>
              <a:t>енгізеді</a:t>
            </a:r>
            <a:r>
              <a:rPr lang="en-US" b="1" dirty="0" smtClean="0"/>
              <a:t>;</a:t>
            </a:r>
            <a:endParaRPr lang="ru-RU" b="1" dirty="0" smtClean="0"/>
          </a:p>
          <a:p>
            <a:r>
              <a:rPr lang="en-US" dirty="0" smtClean="0"/>
              <a:t>      </a:t>
            </a:r>
            <a:r>
              <a:rPr lang="en-US" dirty="0" err="1" smtClean="0"/>
              <a:t>Тізбеге</a:t>
            </a:r>
            <a:r>
              <a:rPr lang="en-US" dirty="0" smtClean="0"/>
              <a:t> </a:t>
            </a:r>
            <a:r>
              <a:rPr lang="en-US" dirty="0" err="1" smtClean="0"/>
              <a:t>немесе</a:t>
            </a:r>
            <a:r>
              <a:rPr lang="en-US" dirty="0" smtClean="0"/>
              <a:t> </a:t>
            </a:r>
            <a:r>
              <a:rPr lang="en-US" dirty="0" err="1" smtClean="0"/>
              <a:t>облыстың</a:t>
            </a:r>
            <a:r>
              <a:rPr lang="en-US" dirty="0" smtClean="0"/>
              <a:t> </a:t>
            </a:r>
            <a:r>
              <a:rPr lang="en-US" dirty="0" err="1" smtClean="0"/>
              <a:t>білім</a:t>
            </a:r>
            <a:r>
              <a:rPr lang="en-US" dirty="0" smtClean="0"/>
              <a:t> </a:t>
            </a:r>
            <a:r>
              <a:rPr lang="en-US" dirty="0" err="1" smtClean="0"/>
              <a:t>басқармасы</a:t>
            </a:r>
            <a:r>
              <a:rPr lang="en-US" dirty="0" smtClean="0"/>
              <a:t> </a:t>
            </a:r>
            <a:r>
              <a:rPr lang="en-US" dirty="0" err="1" smtClean="0"/>
              <a:t>бекіткен</a:t>
            </a:r>
            <a:r>
              <a:rPr lang="en-US" dirty="0" smtClean="0"/>
              <a:t> </a:t>
            </a:r>
            <a:r>
              <a:rPr lang="en-US" dirty="0" err="1" smtClean="0"/>
              <a:t>тізбеге</a:t>
            </a:r>
            <a:r>
              <a:rPr lang="en-US" dirty="0" smtClean="0"/>
              <a:t> </a:t>
            </a:r>
            <a:r>
              <a:rPr lang="en-US" dirty="0" err="1" smtClean="0"/>
              <a:t>сәйкес</a:t>
            </a:r>
            <a:r>
              <a:rPr lang="en-US" dirty="0" smtClean="0"/>
              <a:t> </a:t>
            </a:r>
            <a:r>
              <a:rPr lang="en-US" b="1" dirty="0" err="1" smtClean="0"/>
              <a:t>аудан</a:t>
            </a:r>
            <a:r>
              <a:rPr lang="en-US" b="1" dirty="0" smtClean="0"/>
              <a:t>/</a:t>
            </a:r>
            <a:r>
              <a:rPr lang="en-US" b="1" dirty="0" err="1" smtClean="0"/>
              <a:t>қала</a:t>
            </a:r>
            <a:r>
              <a:rPr lang="en-US" b="1" dirty="0" smtClean="0"/>
              <a:t> </a:t>
            </a:r>
            <a:r>
              <a:rPr lang="en-US" b="1" dirty="0" err="1" smtClean="0"/>
              <a:t>деңгейіндегі</a:t>
            </a:r>
            <a:r>
              <a:rPr lang="en-US" b="1" dirty="0" smtClean="0"/>
              <a:t> </a:t>
            </a:r>
            <a:r>
              <a:rPr lang="en-US" b="1" dirty="0" err="1" smtClean="0"/>
              <a:t>конкурстарға</a:t>
            </a:r>
            <a:r>
              <a:rPr lang="en-US" b="1" dirty="0" smtClean="0"/>
              <a:t>, </a:t>
            </a:r>
            <a:r>
              <a:rPr lang="en-US" b="1" dirty="0" err="1" smtClean="0"/>
              <a:t>жарыстарға</a:t>
            </a:r>
            <a:r>
              <a:rPr lang="en-US" b="1" dirty="0" smtClean="0"/>
              <a:t> </a:t>
            </a:r>
            <a:r>
              <a:rPr lang="en-US" b="1" dirty="0" err="1" smtClean="0"/>
              <a:t>қатысушылары</a:t>
            </a:r>
            <a:r>
              <a:rPr lang="en-US" b="1" dirty="0" smtClean="0"/>
              <a:t> </a:t>
            </a:r>
            <a:r>
              <a:rPr lang="en-US" b="1" dirty="0" err="1" smtClean="0"/>
              <a:t>бар</a:t>
            </a:r>
            <a:r>
              <a:rPr lang="en-US" b="1" dirty="0" smtClean="0"/>
              <a:t> </a:t>
            </a:r>
            <a:r>
              <a:rPr lang="en-US" b="1" dirty="0" err="1" smtClean="0"/>
              <a:t>болады</a:t>
            </a:r>
            <a:r>
              <a:rPr lang="en-US" b="1" dirty="0" smtClean="0"/>
              <a:t>;</a:t>
            </a:r>
            <a:endParaRPr lang="ru-RU" b="1" dirty="0" smtClean="0"/>
          </a:p>
          <a:p>
            <a:r>
              <a:rPr lang="en-US" dirty="0" smtClean="0"/>
              <a:t>      </a:t>
            </a:r>
            <a:r>
              <a:rPr lang="en-US" dirty="0" err="1" smtClean="0"/>
              <a:t>Тізбеге</a:t>
            </a:r>
            <a:r>
              <a:rPr lang="en-US" dirty="0" smtClean="0"/>
              <a:t> </a:t>
            </a:r>
            <a:r>
              <a:rPr lang="en-US" dirty="0" err="1" smtClean="0"/>
              <a:t>немесе</a:t>
            </a:r>
            <a:r>
              <a:rPr lang="en-US" dirty="0" smtClean="0"/>
              <a:t> </a:t>
            </a:r>
            <a:r>
              <a:rPr lang="en-US" dirty="0" err="1" smtClean="0"/>
              <a:t>білім</a:t>
            </a:r>
            <a:r>
              <a:rPr lang="en-US" dirty="0" smtClean="0"/>
              <a:t> </a:t>
            </a:r>
            <a:r>
              <a:rPr lang="en-US" dirty="0" err="1" smtClean="0"/>
              <a:t>басқармасы</a:t>
            </a:r>
            <a:r>
              <a:rPr lang="en-US" dirty="0" smtClean="0"/>
              <a:t> </a:t>
            </a:r>
            <a:r>
              <a:rPr lang="en-US" dirty="0" err="1" smtClean="0"/>
              <a:t>бекіткен</a:t>
            </a:r>
            <a:r>
              <a:rPr lang="en-US" dirty="0" smtClean="0"/>
              <a:t> </a:t>
            </a:r>
            <a:r>
              <a:rPr lang="en-US" dirty="0" err="1" smtClean="0"/>
              <a:t>тізбеге</a:t>
            </a:r>
            <a:r>
              <a:rPr lang="en-US" dirty="0" smtClean="0"/>
              <a:t> </a:t>
            </a:r>
            <a:r>
              <a:rPr lang="en-US" dirty="0" err="1" smtClean="0"/>
              <a:t>сәйкес</a:t>
            </a:r>
            <a:r>
              <a:rPr lang="en-US" dirty="0" smtClean="0"/>
              <a:t> </a:t>
            </a:r>
            <a:r>
              <a:rPr lang="en-US" b="1" dirty="0" err="1" smtClean="0"/>
              <a:t>аудан</a:t>
            </a:r>
            <a:r>
              <a:rPr lang="en-US" b="1" dirty="0" smtClean="0"/>
              <a:t>, </a:t>
            </a:r>
            <a:r>
              <a:rPr lang="en-US" b="1" dirty="0" err="1" smtClean="0"/>
              <a:t>облыс</a:t>
            </a:r>
            <a:r>
              <a:rPr lang="en-US" b="1" dirty="0" smtClean="0"/>
              <a:t>, </a:t>
            </a:r>
            <a:r>
              <a:rPr lang="en-US" b="1" dirty="0" err="1" smtClean="0"/>
              <a:t>республика</a:t>
            </a:r>
            <a:r>
              <a:rPr lang="en-US" b="1" dirty="0" smtClean="0"/>
              <a:t> </a:t>
            </a:r>
            <a:r>
              <a:rPr lang="en-US" b="1" dirty="0" err="1" smtClean="0"/>
              <a:t>деңгейінде</a:t>
            </a:r>
            <a:r>
              <a:rPr lang="en-US" b="1" dirty="0" smtClean="0"/>
              <a:t> </a:t>
            </a:r>
            <a:r>
              <a:rPr lang="en-US" b="1" dirty="0" err="1" smtClean="0"/>
              <a:t>кәсіптік</a:t>
            </a:r>
            <a:r>
              <a:rPr lang="en-US" b="1" dirty="0" smtClean="0"/>
              <a:t> </a:t>
            </a:r>
            <a:r>
              <a:rPr lang="en-US" b="1" dirty="0" err="1" smtClean="0"/>
              <a:t>шеберлік</a:t>
            </a:r>
            <a:r>
              <a:rPr lang="en-US" b="1" dirty="0" smtClean="0"/>
              <a:t> </a:t>
            </a:r>
            <a:r>
              <a:rPr lang="en-US" b="1" dirty="0" err="1" smtClean="0"/>
              <a:t>конкурстарына</a:t>
            </a:r>
            <a:r>
              <a:rPr lang="en-US" b="1" dirty="0" smtClean="0"/>
              <a:t> </a:t>
            </a:r>
            <a:r>
              <a:rPr lang="en-US" b="1" dirty="0" err="1" smtClean="0"/>
              <a:t>қатысушы</a:t>
            </a:r>
            <a:r>
              <a:rPr lang="en-US" b="1" dirty="0" smtClean="0"/>
              <a:t> </a:t>
            </a:r>
            <a:r>
              <a:rPr lang="en-US" b="1" dirty="0" err="1" smtClean="0"/>
              <a:t>болып</a:t>
            </a:r>
            <a:r>
              <a:rPr lang="en-US" b="1" dirty="0" smtClean="0"/>
              <a:t> </a:t>
            </a:r>
            <a:r>
              <a:rPr lang="en-US" b="1" dirty="0" err="1" smtClean="0"/>
              <a:t>табылады</a:t>
            </a:r>
            <a:r>
              <a:rPr lang="en-US" b="1" dirty="0" smtClean="0"/>
              <a:t>;</a:t>
            </a:r>
            <a:endParaRPr lang="ru-RU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51520" y="188640"/>
            <a:ext cx="8424936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 4) "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педагог-зерттеуші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біліктілік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санатына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8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мынадай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кәсіптік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құзыреттері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бар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педагогтер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8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"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педагог-сарапшы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біліктілік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санатының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жалпы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талаптарына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сәйкес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келеді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800" b="1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авторлық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технологиялар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мен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бағалау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стратегиялары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негізінде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оқытудың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тәрбиелеу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дамыту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кіріктірілген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үдерісін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жүзеге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асырады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800" b="1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</a:t>
            </a:r>
            <a:endParaRPr kumimoji="0" lang="kk-KZ" sz="1400" b="0" i="0" u="none" strike="noStrike" cap="none" normalizeH="0" baseline="0" dirty="0" smtClean="0" bmk="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қауіпсіз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және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қолайлы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беру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дамыту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ортасын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басқарады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әріптестеріне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этикалық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нормаларды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түсінуде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қолдау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көрсетеді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8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</a:t>
            </a:r>
            <a:endParaRPr kumimoji="0" lang="kk-KZ" sz="1400" b="0" i="0" u="none" strike="noStrike" cap="none" normalizeH="0" baseline="0" dirty="0" smtClean="0" bmk="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педагогикалық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қоғамдастық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үшін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алушылардың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тәрбиеленушілердің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даму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мониторингінің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нәтижелерін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пайдалану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бойынша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ұсыныстар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әзірлейді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800" b="1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</a:t>
            </a:r>
            <a:endParaRPr kumimoji="0" lang="kk-KZ" sz="1400" b="0" i="0" u="none" strike="noStrike" cap="none" normalizeH="0" baseline="0" dirty="0" smtClean="0" bmk="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әріптестерімен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бірге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сабақты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оқуды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қызметті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іс-шараны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зерттейді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және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беру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ұйымдарында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оқыту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тәрбиелеу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тәжірибесін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жақсарту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үшін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зерттеу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нәтижелерін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таратады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800" b="1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</a:t>
            </a:r>
            <a:endParaRPr kumimoji="0" lang="kk-KZ" sz="1400" b="0" i="0" u="none" strike="noStrike" cap="none" normalizeH="0" baseline="0" dirty="0" smtClean="0" bmk="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облыс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деңгейінде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кемінде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3 (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үш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ауданды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қаланы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қамти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отырып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</a:t>
            </a:r>
            <a:r>
              <a:rPr kumimoji="0" lang="kk-KZ" sz="1400" b="1" i="0" u="none" strike="noStrike" cap="none" normalizeH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тәжірибені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таратады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800" b="1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</a:t>
            </a:r>
            <a:endParaRPr kumimoji="0" lang="kk-KZ" sz="1400" b="0" i="0" u="none" strike="noStrike" cap="none" normalizeH="0" baseline="0" dirty="0" smtClean="0" bmk="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басқармасы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жанындағы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оқу-әдістемелік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кеңес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немесе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республикалық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оқу-әдістемелік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кеңес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ұсынған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оқу-әдістемелік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материалдарды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немесе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бағдарламаларды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әзірлейді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және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енгізеді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800" b="1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</a:t>
            </a:r>
            <a:endParaRPr kumimoji="0" lang="kk-KZ" sz="1400" b="0" i="0" u="none" strike="noStrike" cap="none" normalizeH="0" baseline="0" dirty="0" smtClean="0" bmk="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Тізбеге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немесе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облыстың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басқармасы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бекіткен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тізбеге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сәйкес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облыс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республика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деңгейінде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кәсіптік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шеберлік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конкурстарына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қатысушы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болып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табылады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800" b="1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</a:t>
            </a:r>
            <a:endParaRPr kumimoji="0" lang="kk-KZ" sz="1400" b="0" i="0" u="none" strike="noStrike" cap="none" normalizeH="0" baseline="0" dirty="0" smtClean="0" bmk="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400" dirty="0" err="1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Тізбеге</a:t>
            </a:r>
            <a:r>
              <a:rPr lang="en-US" sz="14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400" dirty="0" err="1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немесе</a:t>
            </a:r>
            <a:r>
              <a:rPr lang="en-US" sz="14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400" dirty="0" err="1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облыстың</a:t>
            </a:r>
            <a:r>
              <a:rPr lang="en-US" sz="14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400" dirty="0" err="1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lang="en-US" sz="14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400" dirty="0" err="1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басқармасы</a:t>
            </a:r>
            <a:r>
              <a:rPr lang="en-US" sz="14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400" dirty="0" err="1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бекіткен</a:t>
            </a:r>
            <a:r>
              <a:rPr lang="en-US" sz="14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400" dirty="0" err="1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тізбеге</a:t>
            </a:r>
            <a:r>
              <a:rPr lang="en-US" sz="14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400" dirty="0" err="1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сәйкес</a:t>
            </a:r>
            <a:r>
              <a:rPr lang="en-US" sz="14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400" b="1" dirty="0" err="1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облыс</a:t>
            </a:r>
            <a:r>
              <a:rPr lang="en-US" sz="1400" b="1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sz="1400" b="1" dirty="0" err="1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республика</a:t>
            </a:r>
            <a:r>
              <a:rPr lang="en-US" sz="1400" b="1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деңгейінде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олимпиадаларға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конкурстарға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жарыстарға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қатысушылары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бар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800" b="1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23528" y="188640"/>
            <a:ext cx="83529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</a:t>
            </a:r>
            <a:r>
              <a:rPr kumimoji="0" lang="ru-RU" sz="1400" b="0" i="0" u="none" strike="noStrike" cap="none" normalizeH="0" baseline="0" dirty="0" smtClean="0" bmk="z32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smtClean="0" bmk="z32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6. </a:t>
            </a:r>
            <a:r>
              <a:rPr kumimoji="0" lang="ru-RU" sz="1600" b="1" i="0" u="none" strike="noStrike" cap="none" normalizeH="0" baseline="0" dirty="0" err="1" smtClean="0" bmk="z32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Педагогтерге</a:t>
            </a:r>
            <a:r>
              <a:rPr kumimoji="0" lang="ru-RU" sz="1600" b="1" i="0" u="none" strike="noStrike" cap="none" normalizeH="0" baseline="0" dirty="0" smtClean="0" bmk="z32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 bmk="z32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біліктілік</a:t>
            </a:r>
            <a:r>
              <a:rPr kumimoji="0" lang="ru-RU" sz="1600" b="1" i="0" u="none" strike="noStrike" cap="none" normalizeH="0" baseline="0" dirty="0" smtClean="0" bmk="z32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 bmk="z32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санатын</a:t>
            </a:r>
            <a:r>
              <a:rPr kumimoji="0" lang="ru-RU" sz="1600" b="1" i="0" u="none" strike="noStrike" cap="none" normalizeH="0" baseline="0" dirty="0" smtClean="0" bmk="z32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беру </a:t>
            </a:r>
            <a:r>
              <a:rPr kumimoji="0" lang="ru-RU" sz="1600" b="1" i="0" u="none" strike="noStrike" cap="none" normalizeH="0" baseline="0" dirty="0" err="1" smtClean="0" bmk="z32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атқаратын лауазымы</a:t>
            </a:r>
            <a:r>
              <a:rPr kumimoji="0" lang="ru-RU" sz="1600" b="1" i="0" u="none" strike="noStrike" cap="none" normalizeH="0" baseline="0" dirty="0" smtClean="0" bmk="z32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 bmk="z32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бойынша</a:t>
            </a:r>
            <a:r>
              <a:rPr kumimoji="0" lang="ru-RU" sz="1600" b="1" i="0" u="none" strike="noStrike" cap="none" normalizeH="0" baseline="0" dirty="0" smtClean="0" bmk="z32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 bmk="z32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жүзеге асырылады</a:t>
            </a:r>
            <a:r>
              <a:rPr kumimoji="0" lang="ru-RU" sz="1600" b="1" i="0" u="none" strike="noStrike" cap="none" normalizeH="0" baseline="0" dirty="0" smtClean="0" bmk="z32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51520" y="1021133"/>
            <a:ext cx="61206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1-параграф. </a:t>
            </a:r>
            <a:r>
              <a:rPr kumimoji="0" lang="ru-RU" sz="16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Мемлекеттік</a:t>
            </a:r>
            <a:r>
              <a:rPr kumimoji="0" lang="ru-RU" sz="16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қызмет көрсету тәртібі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23528" y="1207788"/>
            <a:ext cx="882047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15.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Мемлекеттік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қызмет: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Платформа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арқылы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"педагог-модератор", "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педагог-сарапшы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біліктілік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санатына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электрондық үкіметтің веб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порталы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бұдан әрі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портал)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арқылы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"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педагог-зерттеуші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</a:t>
            </a:r>
            <a:r>
              <a:rPr lang="ru-RU" sz="900" dirty="0" smtClean="0"/>
              <a:t> </a:t>
            </a:r>
            <a:r>
              <a:rPr lang="ru-RU" dirty="0" err="1" smtClean="0"/>
              <a:t>біліктілік</a:t>
            </a:r>
            <a:r>
              <a:rPr lang="ru-RU" dirty="0" smtClean="0"/>
              <a:t> </a:t>
            </a:r>
            <a:r>
              <a:rPr lang="ru-RU" dirty="0" err="1" smtClean="0"/>
              <a:t>санатына</a:t>
            </a:r>
            <a:r>
              <a:rPr lang="ru-RU" dirty="0" smtClean="0"/>
              <a:t> </a:t>
            </a:r>
            <a:r>
              <a:rPr lang="ru-RU" dirty="0" err="1" smtClean="0"/>
              <a:t>көрсетіледі</a:t>
            </a:r>
            <a:r>
              <a:rPr lang="ru-RU" dirty="0" smtClean="0"/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95536" y="908720"/>
            <a:ext cx="835292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29.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Педагогтің біліктілік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санатының қолданылу мерзімі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мынадай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жағдайларда тоқтатылады және жұмысқа шыққаннан кейін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екі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жылдан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аспайтын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мерзімге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сақталады: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денсаулық сақтау саласындағы уәкілетті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бекіткен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әлеуметтік мәні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бар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және айналасындағыларға қауіп төндіретін аурулар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тізбесіне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енгізілген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аурулары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болған жағдайда еңбекке уақытша жарамсыздық кезінде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жүктілігі және босануы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бала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күтімі жөніндегі демалыстан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шыққаннан кейін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оның ішінде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жаңа туған баланы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балаларды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асырап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алған қызметкерлер үшін ол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үш жасқа толғанға дейін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әскери қызметті өткеру кезінде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</a:t>
            </a:r>
            <a:endParaRPr kumimoji="0" lang="kk-KZ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Біліктілік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санатының қолданылу мерзімі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екі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жылдан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аспайтын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мерзімге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сақталады: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басқа білім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беру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ұйымына ауысқанда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педагог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беру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саласындағы уәкілетті органнан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беруді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басқару органдарынан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әдістемелік кабинеттерден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орталықтардан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немесе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педагогтердің біліктілігін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арттыру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ұйымдарынан білім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беру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ұйымына ауысқанда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30. </a:t>
            </a:r>
            <a:r>
              <a:rPr kumimoji="0" lang="ru-RU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Жасы</a:t>
            </a:r>
            <a:r>
              <a:rPr kumimoji="0" lang="ru-RU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бойынша</a:t>
            </a:r>
            <a:r>
              <a:rPr kumimoji="0" lang="ru-RU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зейнеткерлікке</a:t>
            </a:r>
            <a:r>
              <a:rPr kumimoji="0" lang="ru-RU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төрт жылдан</a:t>
            </a:r>
            <a:r>
              <a:rPr kumimoji="0" lang="ru-RU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аз </a:t>
            </a:r>
            <a:r>
              <a:rPr kumimoji="0" lang="ru-RU" sz="1400" b="1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қалған </a:t>
            </a:r>
            <a:r>
              <a:rPr kumimoji="0" lang="ru-RU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педагогтер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аттестаттау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рәсімінен босатылады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Педагогтердің қолданыстағы біліктілік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санаты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өтініші негізінде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зейнеткерлік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жасқа толғанға дейін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сақталады.</a:t>
            </a:r>
            <a:endParaRPr kumimoji="0" lang="ru-RU" sz="8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Зейнеткерлікке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шыққаннан кейін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педагогикалық қызметті жүзеге асыруды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жалғастыратын зейнеткерлік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жастағы педагогтер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осы </a:t>
            </a:r>
            <a:r>
              <a:rPr kumimoji="0" lang="ru-RU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Қағидалардың 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57-тармағына </a:t>
            </a:r>
            <a:r>
              <a:rPr kumimoji="0" lang="ru-RU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сәйкес аттестаттаудан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өтеді</a:t>
            </a:r>
            <a:r>
              <a:rPr kumimoji="0" lang="ru-RU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8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</a:t>
            </a:r>
            <a:endParaRPr kumimoji="0" lang="ru-RU" sz="8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1789</Words>
  <Application>Microsoft Office PowerPoint</Application>
  <PresentationFormat>Экран (4:3)</PresentationFormat>
  <Paragraphs>433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Педагогтерді аттестаттаудан өткізу қағидалары мен шарттарын бекіту туралы Қазақстан Республикасы Білім және ғылым министрінің 2016 жылғы 27 қаңтардағы № 83 бұйрығы.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Педагогтерді аттестаттаудан өткізу қағидалары мен шарттарын бекіту туралы Қазақстан Республикасы Білім және ғылым министрінің 2016 жылғы 27 қаңтардағы № 83 бұйрығы. </dc:title>
  <dc:creator>user</dc:creator>
  <cp:lastModifiedBy>user</cp:lastModifiedBy>
  <cp:revision>60</cp:revision>
  <dcterms:created xsi:type="dcterms:W3CDTF">2025-03-06T10:27:41Z</dcterms:created>
  <dcterms:modified xsi:type="dcterms:W3CDTF">2025-03-26T04:00:08Z</dcterms:modified>
</cp:coreProperties>
</file>