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6D7EF-89D9-494D-BDD5-E47CD8A6BA82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2863C-E3CB-420E-A2A1-40474FD954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Z070000319_#z153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000021579#z2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P2300000993#z0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23728" y="214482"/>
            <a:ext cx="4795351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"Ақмола облысы білім басқармасының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Бұланды ауданы бойынша білім бөлімі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Макинск қаласының мектеп-лицейі" КММ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Әдістемелік кеңес отырысы 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2780928"/>
            <a:ext cx="5146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Қашықтан оқытуды ұйымдастыру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9952" y="5517232"/>
            <a:ext cx="46068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Дайындаған: ДОІЖ орынбасары Каренова А.С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51344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17.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райының метеожағдайларында 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күндері 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ұйымының қызметі бекітілген</a:t>
            </a:r>
            <a:r>
              <a:rPr lang="ru-RU" dirty="0" smtClean="0"/>
              <a:t> </a:t>
            </a:r>
            <a:r>
              <a:rPr lang="ru-RU" dirty="0" err="1" smtClean="0"/>
              <a:t>жұмыс режиміне</a:t>
            </a:r>
            <a:r>
              <a:rPr lang="ru-RU" dirty="0" smtClean="0"/>
              <a:t>, </a:t>
            </a:r>
            <a:r>
              <a:rPr lang="ru-RU" dirty="0" err="1" smtClean="0"/>
              <a:t>педагогтердің қызметі </a:t>
            </a:r>
            <a:r>
              <a:rPr lang="ru-RU" dirty="0" smtClean="0"/>
              <a:t>– </a:t>
            </a:r>
            <a:r>
              <a:rPr lang="ru-RU" dirty="0" err="1" smtClean="0"/>
              <a:t>белгіленген</a:t>
            </a:r>
            <a:r>
              <a:rPr lang="ru-RU" dirty="0" smtClean="0"/>
              <a:t> </a:t>
            </a:r>
            <a:r>
              <a:rPr lang="ru-RU" dirty="0" err="1" smtClean="0"/>
              <a:t>оқу жүктемесіне</a:t>
            </a:r>
            <a:r>
              <a:rPr lang="ru-RU" dirty="0" smtClean="0"/>
              <a:t>, </a:t>
            </a:r>
            <a:r>
              <a:rPr lang="ru-RU" dirty="0" err="1" smtClean="0"/>
              <a:t>сабақ кестесіне</a:t>
            </a:r>
            <a:r>
              <a:rPr lang="ru-RU" dirty="0" smtClean="0"/>
              <a:t>, </a:t>
            </a:r>
            <a:r>
              <a:rPr lang="ru-RU" dirty="0" err="1" smtClean="0"/>
              <a:t>өзге </a:t>
            </a:r>
            <a:r>
              <a:rPr lang="ru-RU" dirty="0" smtClean="0"/>
              <a:t>де </a:t>
            </a:r>
            <a:r>
              <a:rPr lang="ru-RU" dirty="0" err="1" smtClean="0"/>
              <a:t>қызметкерлердің қызметі </a:t>
            </a:r>
            <a:r>
              <a:rPr lang="ru-RU" dirty="0" smtClean="0"/>
              <a:t>– </a:t>
            </a:r>
            <a:r>
              <a:rPr lang="ru-RU" dirty="0" err="1" smtClean="0"/>
              <a:t>жұмыс уақытының режиміне</a:t>
            </a:r>
            <a:r>
              <a:rPr lang="ru-RU" dirty="0" smtClean="0"/>
              <a:t>, </a:t>
            </a:r>
            <a:r>
              <a:rPr lang="ru-RU" dirty="0" err="1" smtClean="0"/>
              <a:t>ауысым</a:t>
            </a:r>
            <a:r>
              <a:rPr lang="ru-RU" dirty="0" smtClean="0"/>
              <a:t> </a:t>
            </a:r>
            <a:r>
              <a:rPr lang="ru-RU" dirty="0" err="1" smtClean="0"/>
              <a:t>кестесіне</a:t>
            </a:r>
            <a:r>
              <a:rPr lang="ru-RU" dirty="0" smtClean="0"/>
              <a:t> </a:t>
            </a:r>
            <a:r>
              <a:rPr lang="ru-RU" dirty="0" err="1" smtClean="0"/>
              <a:t>сәйкес жүзеге асырылады</a:t>
            </a:r>
            <a:r>
              <a:rPr lang="ru-RU" dirty="0" smtClean="0"/>
              <a:t>.</a:t>
            </a:r>
          </a:p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      18.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райының метеожағдайларында 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күндері сабаққа келген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</a:t>
            </a:r>
            <a:r>
              <a:rPr lang="ru-RU" dirty="0" smtClean="0"/>
              <a:t> </a:t>
            </a:r>
            <a:r>
              <a:rPr lang="ru-RU" dirty="0" err="1" smtClean="0"/>
              <a:t>үшін сабақтың барлық түрлері (оқу, қосымша, үйірме, ұзартылған күн топтарының жұмысы</a:t>
            </a:r>
            <a:r>
              <a:rPr lang="ru-RU" dirty="0" smtClean="0"/>
              <a:t>), </a:t>
            </a:r>
            <a:r>
              <a:rPr lang="ru-RU" dirty="0" err="1" smtClean="0"/>
              <a:t>ыстық тамақпен қамтамасыз ету</a:t>
            </a:r>
            <a:r>
              <a:rPr lang="ru-RU" dirty="0" smtClean="0"/>
              <a:t>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басшы</a:t>
            </a:r>
            <a:r>
              <a:rPr lang="ru-RU" dirty="0" smtClean="0"/>
              <a:t> </a:t>
            </a:r>
            <a:r>
              <a:rPr lang="ru-RU" dirty="0" err="1" smtClean="0"/>
              <a:t>бекіткен</a:t>
            </a:r>
            <a:r>
              <a:rPr lang="ru-RU" dirty="0" smtClean="0"/>
              <a:t> </a:t>
            </a:r>
            <a:r>
              <a:rPr lang="ru-RU" dirty="0" err="1" smtClean="0"/>
              <a:t>және құрылтайшымен келісілген</a:t>
            </a:r>
            <a:r>
              <a:rPr lang="ru-RU" dirty="0" smtClean="0"/>
              <a:t> </a:t>
            </a:r>
            <a:r>
              <a:rPr lang="ru-RU" dirty="0" err="1" smtClean="0"/>
              <a:t>сабақ кестесіне</a:t>
            </a:r>
            <a:r>
              <a:rPr lang="ru-RU" dirty="0" smtClean="0"/>
              <a:t> </a:t>
            </a:r>
            <a:r>
              <a:rPr lang="ru-RU" dirty="0" err="1" smtClean="0"/>
              <a:t>сәйкес толық көлемде жүргізіледі.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4077072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19. </a:t>
            </a:r>
            <a:r>
              <a:rPr lang="ru-RU" dirty="0" err="1" smtClean="0"/>
              <a:t>Педагогтер</a:t>
            </a:r>
            <a:r>
              <a:rPr lang="ru-RU" dirty="0" smtClean="0"/>
              <a:t> </a:t>
            </a:r>
            <a:r>
              <a:rPr lang="ru-RU" dirty="0" err="1" smtClean="0"/>
              <a:t>сабақты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білім</a:t>
            </a:r>
            <a:r>
              <a:rPr lang="ru-RU" dirty="0" smtClean="0"/>
              <a:t> беру </a:t>
            </a:r>
            <a:r>
              <a:rPr lang="ru-RU" dirty="0" err="1" smtClean="0"/>
              <a:t>бағдарламаларын толық көлемде өтуі мақсатында қашықтан оқытудың әртүрлі нысандарын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</a:t>
            </a:r>
            <a:r>
              <a:rPr lang="ru-RU" dirty="0" err="1" smtClean="0"/>
              <a:t>өзіндік жұмыс нысанын</a:t>
            </a:r>
            <a:r>
              <a:rPr lang="ru-RU" dirty="0" smtClean="0"/>
              <a:t> </a:t>
            </a:r>
            <a:r>
              <a:rPr lang="ru-RU" dirty="0" err="1" smtClean="0"/>
              <a:t>қолданады</a:t>
            </a:r>
            <a:r>
              <a:rPr lang="ru-RU" dirty="0" smtClean="0"/>
              <a:t>. </a:t>
            </a:r>
            <a:r>
              <a:rPr lang="ru-RU" dirty="0" err="1" smtClean="0"/>
              <a:t>Қолданылатын жұмыс нысандары</a:t>
            </a:r>
            <a:r>
              <a:rPr lang="ru-RU" dirty="0" smtClean="0"/>
              <a:t>, </a:t>
            </a:r>
            <a:r>
              <a:rPr lang="ru-RU" dirty="0" err="1" smtClean="0"/>
              <a:t>өзіндік жұмыс түрлері туралы</a:t>
            </a:r>
            <a:r>
              <a:rPr lang="ru-RU" dirty="0" smtClean="0"/>
              <a:t> </a:t>
            </a:r>
            <a:r>
              <a:rPr lang="ru-RU" dirty="0" err="1" smtClean="0"/>
              <a:t>ақпаратты педагогтер</a:t>
            </a:r>
            <a:r>
              <a:rPr lang="ru-RU" dirty="0" smtClean="0"/>
              <a:t>, </a:t>
            </a:r>
            <a:r>
              <a:rPr lang="ru-RU" dirty="0" err="1" smtClean="0"/>
              <a:t>сынып</a:t>
            </a:r>
            <a:r>
              <a:rPr lang="ru-RU" dirty="0" smtClean="0"/>
              <a:t> </a:t>
            </a:r>
            <a:r>
              <a:rPr lang="ru-RU" dirty="0" err="1" smtClean="0"/>
              <a:t>жетекшілері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алушылардың, олардың ата-аналарының (заңды өкілдерінің</a:t>
            </a:r>
            <a:r>
              <a:rPr lang="ru-RU" dirty="0" smtClean="0"/>
              <a:t>) </a:t>
            </a:r>
            <a:r>
              <a:rPr lang="ru-RU" dirty="0" err="1" smtClean="0"/>
              <a:t>назарына</a:t>
            </a:r>
            <a:r>
              <a:rPr lang="ru-RU" dirty="0" smtClean="0"/>
              <a:t> </a:t>
            </a:r>
            <a:r>
              <a:rPr lang="ru-RU" dirty="0" err="1" smtClean="0"/>
              <a:t>жеткізеді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 20. Орта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ұйымдарында қашықтан оқыту кезінде</a:t>
            </a:r>
            <a:r>
              <a:rPr lang="ru-RU" dirty="0" smtClean="0"/>
              <a:t>:</a:t>
            </a:r>
          </a:p>
          <a:p>
            <a:pPr fontAlgn="base"/>
            <a:r>
              <a:rPr lang="ru-RU" dirty="0" smtClean="0"/>
              <a:t>      1) </a:t>
            </a:r>
            <a:r>
              <a:rPr lang="ru-RU" dirty="0" err="1" smtClean="0"/>
              <a:t>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күндері сабақтарға қосылған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қатаң есебін</a:t>
            </a:r>
            <a:r>
              <a:rPr lang="ru-RU" dirty="0" smtClean="0"/>
              <a:t> </a:t>
            </a:r>
            <a:r>
              <a:rPr lang="ru-RU" dirty="0" err="1" smtClean="0"/>
              <a:t>жүргізеді</a:t>
            </a:r>
            <a:r>
              <a:rPr lang="ru-RU" dirty="0" smtClean="0"/>
              <a:t>,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</a:t>
            </a:r>
            <a:r>
              <a:rPr lang="ru-RU" dirty="0" smtClean="0"/>
              <a:t>саны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ақпаратты 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ұйымының басшысына</a:t>
            </a:r>
            <a:r>
              <a:rPr lang="ru-RU" dirty="0" smtClean="0"/>
              <a:t> </a:t>
            </a:r>
            <a:r>
              <a:rPr lang="ru-RU" dirty="0" err="1" smtClean="0"/>
              <a:t>баяндайды</a:t>
            </a:r>
            <a:r>
              <a:rPr lang="ru-RU" dirty="0" smtClean="0"/>
              <a:t>, педагог </a:t>
            </a:r>
            <a:r>
              <a:rPr lang="ru-RU" dirty="0" err="1" smtClean="0"/>
              <a:t>және өзге </a:t>
            </a:r>
            <a:r>
              <a:rPr lang="ru-RU" dirty="0" smtClean="0"/>
              <a:t>де </a:t>
            </a:r>
            <a:r>
              <a:rPr lang="ru-RU" dirty="0" err="1" smtClean="0"/>
              <a:t>қызметкерлерінің сабаққа келген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ата-аналарының немесе</a:t>
            </a:r>
            <a:r>
              <a:rPr lang="ru-RU" dirty="0" smtClean="0"/>
              <a:t> </a:t>
            </a:r>
            <a:r>
              <a:rPr lang="ru-RU" dirty="0" err="1" smtClean="0"/>
              <a:t>өзге де</a:t>
            </a:r>
            <a:r>
              <a:rPr lang="ru-RU" dirty="0" smtClean="0"/>
              <a:t> </a:t>
            </a:r>
            <a:r>
              <a:rPr lang="ru-RU" dirty="0" err="1" smtClean="0"/>
              <a:t>заңды өкілдерінің сүйемелдеуінсіз үйлеріне жіберілуіне</a:t>
            </a:r>
            <a:r>
              <a:rPr lang="ru-RU" dirty="0" smtClean="0"/>
              <a:t> </a:t>
            </a:r>
            <a:r>
              <a:rPr lang="ru-RU" dirty="0" err="1" smtClean="0"/>
              <a:t>жол</a:t>
            </a:r>
            <a:r>
              <a:rPr lang="ru-RU" dirty="0" smtClean="0"/>
              <a:t> </a:t>
            </a:r>
            <a:r>
              <a:rPr lang="ru-RU" dirty="0" err="1" smtClean="0"/>
              <a:t>бермеуге</a:t>
            </a:r>
            <a:r>
              <a:rPr lang="ru-RU" dirty="0" smtClean="0"/>
              <a:t> </a:t>
            </a:r>
            <a:r>
              <a:rPr lang="ru-RU" dirty="0" err="1" smtClean="0"/>
              <a:t>бақылау жүзеге асырылады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2) </a:t>
            </a:r>
            <a:r>
              <a:rPr lang="ru-RU" dirty="0" err="1" smtClean="0"/>
              <a:t>сабақ аяқталған соң ата-аналарының </a:t>
            </a:r>
            <a:r>
              <a:rPr lang="ru-RU" dirty="0" smtClean="0"/>
              <a:t>(</a:t>
            </a:r>
            <a:r>
              <a:rPr lang="ru-RU" dirty="0" err="1" smtClean="0"/>
              <a:t>заңды өкілдерінің</a:t>
            </a:r>
            <a:r>
              <a:rPr lang="ru-RU" dirty="0" smtClean="0"/>
              <a:t>) </a:t>
            </a:r>
            <a:r>
              <a:rPr lang="ru-RU" dirty="0" err="1" smtClean="0"/>
              <a:t>шығарып салуымен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үйге ұйымдасқан түрде қайтуын қамтамасыз етіледі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3)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метеожағдайларында қашықтықтан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Қағидалары туралы</a:t>
            </a:r>
            <a:r>
              <a:rPr lang="ru-RU" dirty="0" smtClean="0"/>
              <a:t> </a:t>
            </a:r>
            <a:r>
              <a:rPr lang="ru-RU" dirty="0" err="1" smtClean="0"/>
              <a:t>ақпаратты оқушылардың күнделіктеріне орналастыру</a:t>
            </a:r>
            <a:r>
              <a:rPr lang="ru-RU" dirty="0" smtClean="0"/>
              <a:t> </a:t>
            </a:r>
            <a:r>
              <a:rPr lang="ru-RU" dirty="0" err="1" smtClean="0"/>
              <a:t>және ата-аналарға </a:t>
            </a:r>
            <a:r>
              <a:rPr lang="ru-RU" dirty="0" smtClean="0"/>
              <a:t>(</a:t>
            </a:r>
            <a:r>
              <a:rPr lang="ru-RU" dirty="0" err="1" smtClean="0"/>
              <a:t>заңды өкілдерге</a:t>
            </a:r>
            <a:r>
              <a:rPr lang="ru-RU" dirty="0" smtClean="0"/>
              <a:t>) </a:t>
            </a:r>
            <a:r>
              <a:rPr lang="ru-RU" dirty="0" err="1" smtClean="0"/>
              <a:t>жеткізу</a:t>
            </a:r>
            <a:r>
              <a:rPr lang="ru-RU" dirty="0" smtClean="0"/>
              <a:t> </a:t>
            </a:r>
            <a:r>
              <a:rPr lang="ru-RU" dirty="0" err="1" smtClean="0"/>
              <a:t>қамтамасыз етіледі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4) </a:t>
            </a:r>
            <a:r>
              <a:rPr lang="ru-RU" dirty="0" err="1" smtClean="0"/>
              <a:t>ата-аналарды</a:t>
            </a:r>
            <a:r>
              <a:rPr lang="ru-RU" dirty="0" smtClean="0"/>
              <a:t> (</a:t>
            </a:r>
            <a:r>
              <a:rPr lang="ru-RU" dirty="0" err="1" smtClean="0"/>
              <a:t>заңды өкілдерді</a:t>
            </a:r>
            <a:r>
              <a:rPr lang="ru-RU" dirty="0" smtClean="0"/>
              <a:t>) </a:t>
            </a:r>
            <a:r>
              <a:rPr lang="ru-RU" dirty="0" err="1" smtClean="0"/>
              <a:t>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күндері олардың балаларының оқу қызметінің қорытындылары туралы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</a:t>
            </a:r>
            <a:r>
              <a:rPr lang="ru-RU" dirty="0" err="1" smtClean="0"/>
              <a:t>қашықтан оқыту нысандарын</a:t>
            </a:r>
            <a:r>
              <a:rPr lang="ru-RU" dirty="0" smtClean="0"/>
              <a:t> </a:t>
            </a:r>
            <a:r>
              <a:rPr lang="ru-RU" dirty="0" err="1" smtClean="0"/>
              <a:t>және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өз бетінше</a:t>
            </a:r>
            <a:r>
              <a:rPr lang="ru-RU" dirty="0" smtClean="0"/>
              <a:t> </a:t>
            </a:r>
            <a:r>
              <a:rPr lang="ru-RU" dirty="0" err="1" smtClean="0"/>
              <a:t>жұмыс істеу</a:t>
            </a:r>
            <a:r>
              <a:rPr lang="ru-RU" dirty="0" smtClean="0"/>
              <a:t> </a:t>
            </a:r>
            <a:r>
              <a:rPr lang="ru-RU" dirty="0" err="1" smtClean="0"/>
              <a:t>шарттары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хабарлау</a:t>
            </a:r>
            <a:r>
              <a:rPr lang="ru-RU" dirty="0" smtClean="0"/>
              <a:t> </a:t>
            </a:r>
            <a:r>
              <a:rPr lang="ru-RU" dirty="0" err="1" smtClean="0"/>
              <a:t>қамтамасыз етіледі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      21.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райының метеожағдайларында 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күндері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</a:t>
            </a:r>
            <a:r>
              <a:rPr lang="ru-RU" dirty="0" smtClean="0"/>
              <a:t> </a:t>
            </a:r>
            <a:r>
              <a:rPr lang="ru-RU" dirty="0" err="1" smtClean="0"/>
              <a:t>сабақта болмаған (қосылмаған</a:t>
            </a:r>
            <a:r>
              <a:rPr lang="ru-RU" dirty="0" smtClean="0"/>
              <a:t>) </a:t>
            </a:r>
            <a:r>
              <a:rPr lang="ru-RU" dirty="0" err="1" smtClean="0"/>
              <a:t>жағдайда, тапсырманы</a:t>
            </a:r>
            <a:r>
              <a:rPr lang="ru-RU" dirty="0" smtClean="0"/>
              <a:t> </a:t>
            </a:r>
            <a:r>
              <a:rPr lang="ru-RU" dirty="0" err="1" smtClean="0"/>
              <a:t>өздігінен орындайды</a:t>
            </a:r>
            <a:r>
              <a:rPr lang="ru-RU" dirty="0" smtClean="0"/>
              <a:t> </a:t>
            </a:r>
            <a:r>
              <a:rPr lang="ru-RU" dirty="0" err="1" smtClean="0"/>
              <a:t>және тапсырмаларды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ұйымы орнатқан режимінде</a:t>
            </a:r>
            <a:r>
              <a:rPr lang="ru-RU" dirty="0" smtClean="0"/>
              <a:t> </a:t>
            </a:r>
            <a:r>
              <a:rPr lang="ru-RU" dirty="0" err="1" smtClean="0"/>
              <a:t>педагогтердің талаптарына</a:t>
            </a:r>
            <a:r>
              <a:rPr lang="ru-RU" dirty="0" smtClean="0"/>
              <a:t> </a:t>
            </a:r>
            <a:r>
              <a:rPr lang="ru-RU" dirty="0" err="1" smtClean="0"/>
              <a:t>сәйкес жібереді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6409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/>
              <a:t>Орта, </a:t>
            </a:r>
            <a:r>
              <a:rPr lang="ru-RU" sz="1600" b="1" dirty="0" err="1" smtClean="0"/>
              <a:t>қосымша, техникалық және кәсіптік, </a:t>
            </a:r>
            <a:r>
              <a:rPr lang="ru-RU" sz="1600" b="1" dirty="0" smtClean="0"/>
              <a:t>орта </a:t>
            </a:r>
            <a:r>
              <a:rPr lang="ru-RU" sz="1600" b="1" dirty="0" err="1" smtClean="0"/>
              <a:t>білімнен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кейінгі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білім</a:t>
            </a:r>
            <a:r>
              <a:rPr lang="ru-RU" sz="1600" b="1" dirty="0" smtClean="0"/>
              <a:t> беру </a:t>
            </a:r>
            <a:r>
              <a:rPr lang="ru-RU" sz="1600" b="1" dirty="0" err="1" smtClean="0"/>
              <a:t>ұйымдарында қашықтан оқытуды ұсыну бойынша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білім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беру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ұйымдары </a:t>
            </a:r>
            <a:r>
              <a:rPr lang="ru-RU" sz="1600" b="1" dirty="0" smtClean="0"/>
              <a:t>мен </a:t>
            </a:r>
            <a:r>
              <a:rPr lang="ru-RU" sz="1600" b="1" dirty="0" err="1" smtClean="0"/>
              <a:t>техникалық және кәсіптік</a:t>
            </a:r>
            <a:r>
              <a:rPr lang="ru-RU" sz="1600" b="1" dirty="0" smtClean="0"/>
              <a:t>, орта </a:t>
            </a:r>
            <a:r>
              <a:rPr lang="ru-RU" sz="1600" b="1" dirty="0" err="1" smtClean="0"/>
              <a:t>білімнен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кейінгі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білім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берудің білім</a:t>
            </a:r>
            <a:r>
              <a:rPr lang="ru-RU" sz="1600" b="1" dirty="0" smtClean="0"/>
              <a:t> беру </a:t>
            </a:r>
            <a:r>
              <a:rPr lang="ru-RU" sz="1600" b="1" dirty="0" err="1" smtClean="0"/>
              <a:t>бағдарламалары бойынша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онлайн-оқыту нысанында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қойылатын талаптар</a:t>
            </a:r>
            <a:endParaRPr lang="ru-RU" sz="1600" b="1" dirty="0" smtClean="0"/>
          </a:p>
          <a:p>
            <a:pPr fontAlgn="base"/>
            <a:r>
              <a:rPr lang="ru-RU" sz="1600" dirty="0" smtClean="0"/>
              <a:t>     </a:t>
            </a:r>
          </a:p>
          <a:p>
            <a:pPr fontAlgn="base"/>
            <a:r>
              <a:rPr lang="ru-RU" sz="1600" dirty="0" smtClean="0"/>
              <a:t>      1. Орта, </a:t>
            </a:r>
            <a:r>
              <a:rPr lang="ru-RU" sz="1600" dirty="0" err="1" smtClean="0"/>
              <a:t>қосымша, техникалық және кәсіптік, </a:t>
            </a:r>
            <a:r>
              <a:rPr lang="ru-RU" sz="1600" dirty="0" smtClean="0"/>
              <a:t>орта </a:t>
            </a:r>
            <a:r>
              <a:rPr lang="ru-RU" sz="1600" dirty="0" err="1" smtClean="0"/>
              <a:t>білімнен</a:t>
            </a:r>
            <a:r>
              <a:rPr lang="ru-RU" sz="1600" dirty="0" smtClean="0"/>
              <a:t> </a:t>
            </a:r>
            <a:r>
              <a:rPr lang="ru-RU" sz="1600" dirty="0" err="1" smtClean="0"/>
              <a:t>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беру </a:t>
            </a:r>
            <a:r>
              <a:rPr lang="ru-RU" sz="1600" dirty="0" err="1" smtClean="0"/>
              <a:t>ұйымдарында 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</a:t>
            </a:r>
            <a:r>
              <a:rPr lang="ru-RU" sz="1600" dirty="0" err="1" smtClean="0"/>
              <a:t>беру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бағдарламаларын іске</a:t>
            </a:r>
            <a:r>
              <a:rPr lang="ru-RU" sz="1600" dirty="0" smtClean="0"/>
              <a:t> </a:t>
            </a:r>
            <a:r>
              <a:rPr lang="ru-RU" sz="1600" dirty="0" err="1" smtClean="0"/>
              <a:t>асыратын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</a:t>
            </a:r>
            <a:r>
              <a:rPr lang="ru-RU" sz="1600" dirty="0" err="1" smtClean="0"/>
              <a:t>беру</a:t>
            </a:r>
            <a:r>
              <a:rPr lang="ru-RU" sz="1600" dirty="0" smtClean="0"/>
              <a:t> </a:t>
            </a:r>
            <a:r>
              <a:rPr lang="ru-RU" sz="1600" dirty="0" err="1" smtClean="0"/>
              <a:t>ұйымдарына қашықтан оқытуды ұсыну 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онлайн</a:t>
            </a:r>
            <a:r>
              <a:rPr lang="ru-RU" sz="1600" dirty="0" smtClean="0"/>
              <a:t> </a:t>
            </a:r>
            <a:r>
              <a:rPr lang="ru-RU" sz="1600" dirty="0" err="1" smtClean="0"/>
              <a:t>оқыту нысанында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мынадай</a:t>
            </a:r>
            <a:r>
              <a:rPr lang="ru-RU" sz="1600" dirty="0" smtClean="0"/>
              <a:t> </a:t>
            </a:r>
            <a:r>
              <a:rPr lang="ru-RU" sz="1600" dirty="0" err="1" smtClean="0"/>
              <a:t>талаптар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белгіленеді</a:t>
            </a:r>
            <a:r>
              <a:rPr lang="ru-RU" sz="1600" dirty="0" smtClean="0"/>
              <a:t>: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      1) </a:t>
            </a:r>
            <a:r>
              <a:rPr lang="ru-RU" sz="1600" dirty="0" err="1" smtClean="0"/>
              <a:t>оқу қызметін ұйымдастыру үшін </a:t>
            </a:r>
            <a:r>
              <a:rPr lang="ru-RU" sz="1600" dirty="0" smtClean="0"/>
              <a:t>Интернет </a:t>
            </a:r>
            <a:r>
              <a:rPr lang="ru-RU" sz="1600" dirty="0" err="1" smtClean="0"/>
              <a:t>желісіне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қосылуды қамтамасыз ететін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ақпараттық-коммуникациялық технологиялар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телекоммуникациялық құралдардың болуы</a:t>
            </a:r>
            <a:r>
              <a:rPr lang="ru-RU" sz="1600" dirty="0" smtClean="0"/>
              <a:t>;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      2) </a:t>
            </a:r>
            <a:r>
              <a:rPr lang="ru-RU" sz="1600" dirty="0" err="1" smtClean="0"/>
              <a:t>ақпараттық ресурстарға</a:t>
            </a:r>
            <a:r>
              <a:rPr lang="ru-RU" sz="1600" dirty="0" smtClean="0"/>
              <a:t>, </a:t>
            </a:r>
            <a:r>
              <a:rPr lang="ru-RU" sz="1600" dirty="0" err="1" smtClean="0"/>
              <a:t>цифрлық ресурстарға жедел</a:t>
            </a:r>
            <a:r>
              <a:rPr lang="ru-RU" sz="1600" dirty="0" smtClean="0"/>
              <a:t> </a:t>
            </a:r>
            <a:r>
              <a:rPr lang="ru-RU" sz="1600" dirty="0" err="1" smtClean="0"/>
              <a:t>қол жеткізу</a:t>
            </a:r>
            <a:r>
              <a:rPr lang="ru-RU" sz="1600" dirty="0" smtClean="0"/>
              <a:t> </a:t>
            </a:r>
            <a:r>
              <a:rPr lang="ru-RU" sz="1600" dirty="0" err="1" smtClean="0"/>
              <a:t>құралдарының болуы</a:t>
            </a:r>
            <a:r>
              <a:rPr lang="ru-RU" sz="1600" dirty="0" smtClean="0"/>
              <a:t>;</a:t>
            </a:r>
          </a:p>
          <a:p>
            <a:pPr fontAlgn="base"/>
            <a:r>
              <a:rPr lang="ru-RU" sz="1600" dirty="0" smtClean="0"/>
              <a:t>      3) </a:t>
            </a:r>
            <a:r>
              <a:rPr lang="ru-RU" sz="1600" dirty="0" err="1" smtClean="0"/>
              <a:t>оқытуды басқару жүйесінің болуы</a:t>
            </a:r>
            <a:r>
              <a:rPr lang="ru-RU" sz="1600" dirty="0" smtClean="0"/>
              <a:t>;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      4) "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" </a:t>
            </a:r>
            <a:r>
              <a:rPr lang="ru-RU" sz="1600" dirty="0" err="1" smtClean="0"/>
              <a:t>Қазақстан Республикасы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Заңының </a:t>
            </a:r>
            <a:r>
              <a:rPr lang="ru-RU" sz="1600" dirty="0" smtClean="0"/>
              <a:t>(</a:t>
            </a:r>
            <a:r>
              <a:rPr lang="ru-RU" sz="1600" dirty="0" err="1" smtClean="0"/>
              <a:t>бұдан әрі </a:t>
            </a:r>
            <a:r>
              <a:rPr lang="ru-RU" sz="1600" dirty="0" smtClean="0"/>
              <a:t>– </a:t>
            </a:r>
            <a:r>
              <a:rPr lang="ru-RU" sz="1600" dirty="0" err="1" smtClean="0"/>
              <a:t>Заң</a:t>
            </a:r>
            <a:r>
              <a:rPr lang="ru-RU" sz="1600" dirty="0" smtClean="0"/>
              <a:t>) 5-бабының </a:t>
            </a:r>
            <a:r>
              <a:rPr lang="ru-RU" sz="1600" dirty="0" smtClean="0">
                <a:hlinkClick r:id="rId2"/>
              </a:rPr>
              <a:t>88) </a:t>
            </a:r>
            <a:r>
              <a:rPr lang="ru-RU" sz="1600" dirty="0" err="1" smtClean="0">
                <a:hlinkClick r:id="rId2"/>
              </a:rPr>
              <a:t>тармақшасына</a:t>
            </a:r>
            <a:r>
              <a:rPr lang="ru-RU" sz="1600" dirty="0" smtClean="0"/>
              <a:t> </a:t>
            </a:r>
            <a:r>
              <a:rPr lang="ru-RU" sz="1600" dirty="0" err="1" smtClean="0"/>
              <a:t>сәйкес педагогтер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жүргізу үшін міндетті</a:t>
            </a:r>
            <a:r>
              <a:rPr lang="ru-RU" sz="1600" dirty="0" smtClean="0"/>
              <a:t> </a:t>
            </a:r>
            <a:r>
              <a:rPr lang="ru-RU" sz="1600" dirty="0" err="1" smtClean="0"/>
              <a:t>құжаттардың толтырылуы</a:t>
            </a:r>
            <a:r>
              <a:rPr lang="ru-RU" sz="1600" dirty="0" smtClean="0"/>
              <a:t>;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      5) </a:t>
            </a:r>
            <a:r>
              <a:rPr lang="ru-RU" sz="1600" dirty="0" err="1" smtClean="0"/>
              <a:t>білім</a:t>
            </a:r>
            <a:r>
              <a:rPr lang="ru-RU" sz="1600" dirty="0" smtClean="0"/>
              <a:t> беру </a:t>
            </a:r>
            <a:r>
              <a:rPr lang="ru-RU" sz="1600" dirty="0" err="1" smtClean="0"/>
              <a:t>ұйымдарының педагогтерінде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ақпараттық-коммуникациялық технологиялар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біліктілікті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арттыру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курстарынан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өткені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сертификаттардың болуы</a:t>
            </a:r>
            <a:r>
              <a:rPr lang="ru-RU" sz="1600" dirty="0" smtClean="0"/>
              <a:t>;</a:t>
            </a:r>
          </a:p>
          <a:p>
            <a:pPr fontAlgn="base"/>
            <a:endParaRPr lang="ru-RU" sz="1600" dirty="0" smtClean="0"/>
          </a:p>
          <a:p>
            <a:pPr fontAlgn="base"/>
            <a:r>
              <a:rPr lang="ru-RU" sz="1600" dirty="0" smtClean="0"/>
              <a:t>      6) </a:t>
            </a:r>
            <a:r>
              <a:rPr lang="ru-RU" sz="1600" dirty="0" err="1" smtClean="0"/>
              <a:t>оқу процесінің цифрлық білім</a:t>
            </a:r>
            <a:r>
              <a:rPr lang="ru-RU" sz="1600" dirty="0" smtClean="0"/>
              <a:t> беру </a:t>
            </a:r>
            <a:r>
              <a:rPr lang="ru-RU" sz="1600" dirty="0" err="1" smtClean="0"/>
              <a:t>ресурстарымен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қамтамасыз етілуі</a:t>
            </a:r>
            <a:r>
              <a:rPr lang="ru-RU" sz="1600" dirty="0" smtClean="0"/>
              <a:t>;</a:t>
            </a:r>
          </a:p>
          <a:p>
            <a:pPr fontAlgn="base"/>
            <a:r>
              <a:rPr lang="ru-RU" sz="1600" dirty="0" smtClean="0"/>
              <a:t>     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92088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Орта,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қосымша, техникалық және кәсіптік,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қолайсыз ауа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райы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метеожағдайларында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сондай-ақ тиісті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әкімшілік-аумақтық бірліктерде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жекелеген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объектілерде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төтенше жағдай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шектеу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іс-шаралары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карантин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енгізілген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төтенше жағдайлар жарияланған кезде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қашықтан оқыту 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 техникалық және кәсіптік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орта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білімнің білім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 бағдарламаларын іске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асыратын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ұйымдарында онлайн-оқыту нысанында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 процесін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ұйымдастыру қағидаларын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сондай-ақ қашықтан оқытуды ұсыну 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ұйымдарына қойылатын талаптарын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Оқу-ағарту министрінің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27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қарашадағы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№ 349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бұйрығы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486916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Қазақстан Республикасы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Оқу-ағарту министрінің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2023 </a:t>
            </a:r>
            <a:r>
              <a:rPr lang="ru-RU" dirty="0" err="1" smtClean="0"/>
              <a:t>жылғы </a:t>
            </a:r>
            <a:r>
              <a:rPr lang="ru-RU" dirty="0" smtClean="0"/>
              <a:t>27 </a:t>
            </a:r>
            <a:r>
              <a:rPr lang="ru-RU" dirty="0" err="1" smtClean="0"/>
              <a:t>қарашадағы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№ 349 </a:t>
            </a:r>
            <a:r>
              <a:rPr lang="ru-RU" dirty="0" err="1" smtClean="0"/>
              <a:t>бұйрығына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1-қосымша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5) </a:t>
            </a:r>
            <a:r>
              <a:rPr lang="ru-RU" dirty="0" err="1" smtClean="0"/>
              <a:t>қашықтан оқыту </a:t>
            </a:r>
            <a:r>
              <a:rPr lang="ru-RU" dirty="0" smtClean="0"/>
              <a:t>– педагог пен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қашықтан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</a:t>
            </a:r>
            <a:r>
              <a:rPr lang="ru-RU" dirty="0" err="1" smtClean="0"/>
              <a:t>ақпараттық-коммуникациялық технологиялар</a:t>
            </a:r>
            <a:r>
              <a:rPr lang="ru-RU" dirty="0" smtClean="0"/>
              <a:t> мен </a:t>
            </a:r>
            <a:r>
              <a:rPr lang="ru-RU" dirty="0" err="1" smtClean="0"/>
              <a:t>телекоммуникациялық құралдарды қолдана отырып</a:t>
            </a:r>
            <a:r>
              <a:rPr lang="ru-RU" dirty="0" smtClean="0"/>
              <a:t>, </a:t>
            </a:r>
            <a:r>
              <a:rPr lang="ru-RU" dirty="0" err="1" smtClean="0"/>
              <a:t>өзара іс-қимылы кезінде</a:t>
            </a:r>
            <a:r>
              <a:rPr lang="ru-RU" dirty="0" smtClean="0"/>
              <a:t> </a:t>
            </a:r>
            <a:r>
              <a:rPr lang="ru-RU" dirty="0" err="1" smtClean="0"/>
              <a:t>жүзеге асырылатын</a:t>
            </a:r>
            <a:r>
              <a:rPr lang="ru-RU" dirty="0" smtClean="0"/>
              <a:t> </a:t>
            </a:r>
            <a:r>
              <a:rPr lang="ru-RU" dirty="0" err="1" smtClean="0"/>
              <a:t>оқыту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44824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9) </a:t>
            </a:r>
            <a:r>
              <a:rPr lang="ru-RU" b="1" dirty="0" err="1" smtClean="0"/>
              <a:t>оқытудың асинхронды</a:t>
            </a:r>
            <a:r>
              <a:rPr lang="ru-RU" b="1" dirty="0" smtClean="0"/>
              <a:t> форматы </a:t>
            </a:r>
            <a:r>
              <a:rPr lang="ru-RU" dirty="0" smtClean="0"/>
              <a:t>–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қатысушылардың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</a:t>
            </a:r>
            <a:r>
              <a:rPr lang="ru-RU" dirty="0" err="1" smtClean="0"/>
              <a:t>ақпараттық жүйелер </a:t>
            </a:r>
            <a:r>
              <a:rPr lang="ru-RU" dirty="0" smtClean="0"/>
              <a:t>мен </a:t>
            </a:r>
            <a:r>
              <a:rPr lang="ru-RU" dirty="0" err="1" smtClean="0"/>
              <a:t>басқа </a:t>
            </a:r>
            <a:r>
              <a:rPr lang="ru-RU" dirty="0" smtClean="0"/>
              <a:t>да 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құралдары арқылы 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орын</a:t>
            </a:r>
            <a:r>
              <a:rPr lang="ru-RU" dirty="0" smtClean="0"/>
              <a:t> мен </a:t>
            </a:r>
            <a:r>
              <a:rPr lang="ru-RU" dirty="0" err="1" smtClean="0"/>
              <a:t>уақытқа байланыстырылмаған өзара іс-қимылын болжайтын</a:t>
            </a:r>
            <a:r>
              <a:rPr lang="ru-RU" dirty="0" smtClean="0"/>
              <a:t> </a:t>
            </a:r>
            <a:r>
              <a:rPr lang="ru-RU" dirty="0" err="1" smtClean="0"/>
              <a:t>қашықтан оқыту немесе</a:t>
            </a:r>
            <a:r>
              <a:rPr lang="ru-RU" dirty="0" smtClean="0"/>
              <a:t> </a:t>
            </a:r>
            <a:r>
              <a:rPr lang="ru-RU" dirty="0" err="1" smtClean="0"/>
              <a:t>онлайн-оқыту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10) </a:t>
            </a:r>
            <a:r>
              <a:rPr lang="ru-RU" b="1" dirty="0" err="1" smtClean="0"/>
              <a:t>оқытудың синхронды</a:t>
            </a:r>
            <a:r>
              <a:rPr lang="ru-RU" b="1" dirty="0" smtClean="0"/>
              <a:t> форматы </a:t>
            </a:r>
            <a:r>
              <a:rPr lang="ru-RU" dirty="0" smtClean="0"/>
              <a:t>–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</a:t>
            </a:r>
            <a:r>
              <a:rPr lang="ru-RU" dirty="0" smtClean="0"/>
              <a:t> </a:t>
            </a:r>
            <a:r>
              <a:rPr lang="ru-RU" dirty="0" err="1" smtClean="0"/>
              <a:t>ақпарат алатын</a:t>
            </a:r>
            <a:r>
              <a:rPr lang="ru-RU" dirty="0" smtClean="0"/>
              <a:t>, </a:t>
            </a:r>
            <a:r>
              <a:rPr lang="ru-RU" dirty="0" err="1" smtClean="0"/>
              <a:t>онымен</a:t>
            </a:r>
            <a:r>
              <a:rPr lang="ru-RU" dirty="0" smtClean="0"/>
              <a:t> </a:t>
            </a:r>
            <a:r>
              <a:rPr lang="ru-RU" dirty="0" err="1" smtClean="0"/>
              <a:t>дербес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топтарда</a:t>
            </a:r>
            <a:r>
              <a:rPr lang="ru-RU" dirty="0" smtClean="0"/>
              <a:t> </a:t>
            </a:r>
            <a:r>
              <a:rPr lang="ru-RU" dirty="0" err="1" smtClean="0"/>
              <a:t>жұмыс істейтін</a:t>
            </a:r>
            <a:r>
              <a:rPr lang="ru-RU" dirty="0" smtClean="0"/>
              <a:t>, оны </a:t>
            </a:r>
            <a:r>
              <a:rPr lang="ru-RU" dirty="0" err="1" smtClean="0"/>
              <a:t>кез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жерден</a:t>
            </a:r>
            <a:r>
              <a:rPr lang="ru-RU" dirty="0" smtClean="0"/>
              <a:t> </a:t>
            </a:r>
            <a:r>
              <a:rPr lang="ru-RU" dirty="0" err="1" smtClean="0"/>
              <a:t>басқа қатысушылармен және оқытушылармен талқылайтын </a:t>
            </a:r>
            <a:r>
              <a:rPr lang="ru-RU" dirty="0" smtClean="0"/>
              <a:t>АЖ </a:t>
            </a:r>
            <a:r>
              <a:rPr lang="ru-RU" dirty="0" err="1" smtClean="0"/>
              <a:t>және басқа </a:t>
            </a:r>
            <a:r>
              <a:rPr lang="ru-RU" dirty="0" smtClean="0"/>
              <a:t>да 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құралдарының мүмкіндіктерін пайдалана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, </a:t>
            </a:r>
            <a:r>
              <a:rPr lang="ru-RU" dirty="0" err="1" smtClean="0"/>
              <a:t>нақты уақытта білім</a:t>
            </a:r>
            <a:r>
              <a:rPr lang="ru-RU" dirty="0" smtClean="0"/>
              <a:t> беру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қатысушылардың тікелей</a:t>
            </a:r>
            <a:r>
              <a:rPr lang="ru-RU" dirty="0" smtClean="0"/>
              <a:t> </a:t>
            </a:r>
            <a:r>
              <a:rPr lang="ru-RU" dirty="0" err="1" smtClean="0"/>
              <a:t>байланысын</a:t>
            </a:r>
            <a:r>
              <a:rPr lang="ru-RU" dirty="0" smtClean="0"/>
              <a:t> (</a:t>
            </a:r>
            <a:r>
              <a:rPr lang="ru-RU" dirty="0" err="1" smtClean="0"/>
              <a:t>стримингін</a:t>
            </a:r>
            <a:r>
              <a:rPr lang="ru-RU" dirty="0" smtClean="0"/>
              <a:t>) </a:t>
            </a:r>
            <a:r>
              <a:rPr lang="ru-RU" dirty="0" err="1" smtClean="0"/>
              <a:t>көздейтін қашықтан оқыту немесе</a:t>
            </a:r>
            <a:r>
              <a:rPr lang="ru-RU" dirty="0" smtClean="0"/>
              <a:t> </a:t>
            </a:r>
            <a:r>
              <a:rPr lang="ru-RU" dirty="0" err="1" smtClean="0"/>
              <a:t>онлайн-оқыту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11) </a:t>
            </a:r>
            <a:r>
              <a:rPr lang="ru-RU" b="1" dirty="0" err="1" smtClean="0"/>
              <a:t>цифрлық білім</a:t>
            </a:r>
            <a:r>
              <a:rPr lang="ru-RU" b="1" dirty="0" smtClean="0"/>
              <a:t> беру ресурсы </a:t>
            </a:r>
            <a:r>
              <a:rPr lang="ru-RU" dirty="0" smtClean="0"/>
              <a:t>– </a:t>
            </a:r>
            <a:r>
              <a:rPr lang="ru-RU" dirty="0" err="1" smtClean="0"/>
              <a:t>оқытылатын пәндер және </a:t>
            </a:r>
            <a:r>
              <a:rPr lang="ru-RU" dirty="0" smtClean="0"/>
              <a:t>(</a:t>
            </a:r>
            <a:r>
              <a:rPr lang="ru-RU" dirty="0" err="1" smtClean="0"/>
              <a:t>немесе</a:t>
            </a:r>
            <a:r>
              <a:rPr lang="ru-RU" dirty="0" smtClean="0"/>
              <a:t>) </a:t>
            </a:r>
            <a:r>
              <a:rPr lang="ru-RU" dirty="0" err="1" smtClean="0"/>
              <a:t>модульдер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интерактивті</a:t>
            </a:r>
            <a:r>
              <a:rPr lang="ru-RU" dirty="0" smtClean="0"/>
              <a:t> </a:t>
            </a:r>
            <a:r>
              <a:rPr lang="ru-RU" dirty="0" err="1" smtClean="0"/>
              <a:t>нысанда</a:t>
            </a:r>
            <a:r>
              <a:rPr lang="ru-RU" dirty="0" smtClean="0"/>
              <a:t> </a:t>
            </a:r>
            <a:r>
              <a:rPr lang="ru-RU" dirty="0" err="1" smtClean="0"/>
              <a:t>оқытуды қамтамасыз ететін</a:t>
            </a:r>
            <a:r>
              <a:rPr lang="ru-RU" dirty="0" smtClean="0"/>
              <a:t> </a:t>
            </a:r>
            <a:r>
              <a:rPr lang="ru-RU" dirty="0" err="1" smtClean="0"/>
              <a:t>дидактикалық материалдар</a:t>
            </a:r>
            <a:r>
              <a:rPr lang="ru-RU" dirty="0" smtClean="0"/>
              <a:t>: </a:t>
            </a:r>
            <a:r>
              <a:rPr lang="ru-RU" dirty="0" err="1" smtClean="0"/>
              <a:t>фотосуреттер</a:t>
            </a:r>
            <a:r>
              <a:rPr lang="ru-RU" dirty="0" smtClean="0"/>
              <a:t>, </a:t>
            </a:r>
            <a:r>
              <a:rPr lang="ru-RU" dirty="0" err="1" smtClean="0"/>
              <a:t>бейнефрагменттер</a:t>
            </a:r>
            <a:r>
              <a:rPr lang="ru-RU" dirty="0" smtClean="0"/>
              <a:t>, </a:t>
            </a:r>
            <a:r>
              <a:rPr lang="ru-RU" dirty="0" err="1" smtClean="0"/>
              <a:t>статикалық және динамикалық модельдер</a:t>
            </a:r>
            <a:r>
              <a:rPr lang="ru-RU" dirty="0" smtClean="0"/>
              <a:t>, </a:t>
            </a:r>
            <a:r>
              <a:rPr lang="ru-RU" dirty="0" err="1" smtClean="0"/>
              <a:t>виртуалды</a:t>
            </a:r>
            <a:r>
              <a:rPr lang="ru-RU" dirty="0" smtClean="0"/>
              <a:t> </a:t>
            </a:r>
            <a:r>
              <a:rPr lang="ru-RU" dirty="0" err="1" smtClean="0"/>
              <a:t>шынайылық және интерактивті</a:t>
            </a:r>
            <a:r>
              <a:rPr lang="ru-RU" dirty="0" smtClean="0"/>
              <a:t> </a:t>
            </a:r>
            <a:r>
              <a:rPr lang="ru-RU" dirty="0" err="1" smtClean="0"/>
              <a:t>модельдеу</a:t>
            </a:r>
            <a:r>
              <a:rPr lang="ru-RU" dirty="0" smtClean="0"/>
              <a:t> </a:t>
            </a:r>
            <a:r>
              <a:rPr lang="ru-RU" dirty="0" err="1" smtClean="0"/>
              <a:t>объектілері</a:t>
            </a:r>
            <a:r>
              <a:rPr lang="ru-RU" dirty="0" smtClean="0"/>
              <a:t>, </a:t>
            </a:r>
            <a:r>
              <a:rPr lang="ru-RU" dirty="0" err="1" smtClean="0"/>
              <a:t>дыбыс</a:t>
            </a:r>
            <a:r>
              <a:rPr lang="ru-RU" dirty="0" smtClean="0"/>
              <a:t> </a:t>
            </a:r>
            <a:r>
              <a:rPr lang="ru-RU" dirty="0" err="1" smtClean="0"/>
              <a:t>жазбалары</a:t>
            </a:r>
            <a:r>
              <a:rPr lang="ru-RU" dirty="0" smtClean="0"/>
              <a:t> </a:t>
            </a:r>
            <a:r>
              <a:rPr lang="ru-RU" dirty="0" err="1" smtClean="0"/>
              <a:t>және өзге </a:t>
            </a:r>
            <a:r>
              <a:rPr lang="ru-RU" dirty="0" smtClean="0"/>
              <a:t>де </a:t>
            </a:r>
            <a:r>
              <a:rPr lang="ru-RU" dirty="0" err="1" smtClean="0"/>
              <a:t>цифрлық оқу материалдары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2-тарау. Орта, </a:t>
            </a:r>
            <a:r>
              <a:rPr lang="ru-RU" dirty="0" err="1" smtClean="0"/>
              <a:t>қосымша, техникалық және кәсіптік, </a:t>
            </a:r>
            <a:r>
              <a:rPr lang="ru-RU" dirty="0" smtClean="0"/>
              <a:t>орта </a:t>
            </a:r>
            <a:r>
              <a:rPr lang="ru-RU" dirty="0" err="1" smtClean="0"/>
              <a:t>білімнен</a:t>
            </a:r>
            <a:r>
              <a:rPr lang="ru-RU" dirty="0" smtClean="0"/>
              <a:t> </a:t>
            </a:r>
            <a:r>
              <a:rPr lang="ru-RU" dirty="0" err="1" smtClean="0"/>
              <a:t>кейінгі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ұйымдарында 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тәртібі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84784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 3. Орта, </a:t>
            </a:r>
            <a:r>
              <a:rPr lang="ru-RU" dirty="0" err="1" smtClean="0"/>
              <a:t>техникалық және кәсіптік, </a:t>
            </a:r>
            <a:r>
              <a:rPr lang="ru-RU" dirty="0" smtClean="0"/>
              <a:t>орта </a:t>
            </a:r>
            <a:r>
              <a:rPr lang="ru-RU" dirty="0" err="1" smtClean="0"/>
              <a:t>білімнен</a:t>
            </a:r>
            <a:r>
              <a:rPr lang="ru-RU" dirty="0" smtClean="0"/>
              <a:t> </a:t>
            </a:r>
            <a:r>
              <a:rPr lang="ru-RU" dirty="0" err="1" smtClean="0"/>
              <a:t>кейінгі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ұйымдарында </a:t>
            </a:r>
            <a:r>
              <a:rPr lang="ru-RU" dirty="0" smtClean="0"/>
              <a:t>(</a:t>
            </a:r>
            <a:r>
              <a:rPr lang="ru-RU" dirty="0" err="1" smtClean="0"/>
              <a:t>бұдан әрі </a:t>
            </a:r>
            <a:r>
              <a:rPr lang="ru-RU" dirty="0" smtClean="0"/>
              <a:t>– </a:t>
            </a:r>
            <a:r>
              <a:rPr lang="ru-RU" dirty="0" err="1" smtClean="0"/>
              <a:t>ТжКББ</a:t>
            </a:r>
            <a:r>
              <a:rPr lang="ru-RU" dirty="0" smtClean="0"/>
              <a:t> ) </a:t>
            </a:r>
            <a:r>
              <a:rPr lang="ru-RU" dirty="0" err="1" smtClean="0"/>
              <a:t>медициналық</a:t>
            </a:r>
            <a:r>
              <a:rPr lang="ru-RU" dirty="0" smtClean="0"/>
              <a:t>, </a:t>
            </a:r>
            <a:r>
              <a:rPr lang="ru-RU" dirty="0" err="1" smtClean="0"/>
              <a:t>фармацевтикалық және педагогикалық білім</a:t>
            </a:r>
            <a:r>
              <a:rPr lang="ru-RU" dirty="0" smtClean="0"/>
              <a:t> </a:t>
            </a:r>
            <a:r>
              <a:rPr lang="ru-RU" dirty="0" err="1" smtClean="0"/>
              <a:t>берудің білім</a:t>
            </a:r>
            <a:r>
              <a:rPr lang="ru-RU" dirty="0" smtClean="0"/>
              <a:t> </a:t>
            </a:r>
            <a:r>
              <a:rPr lang="ru-RU" dirty="0" err="1" smtClean="0"/>
              <a:t>беру</a:t>
            </a:r>
            <a:r>
              <a:rPr lang="ru-RU" dirty="0" smtClean="0"/>
              <a:t> </a:t>
            </a:r>
            <a:r>
              <a:rPr lang="ru-RU" dirty="0" err="1" smtClean="0"/>
              <a:t>бағдарламаларын іске</a:t>
            </a:r>
            <a:r>
              <a:rPr lang="ru-RU" dirty="0" smtClean="0"/>
              <a:t> </a:t>
            </a:r>
            <a:r>
              <a:rPr lang="ru-RU" dirty="0" err="1" smtClean="0"/>
              <a:t>асыруды</a:t>
            </a:r>
            <a:r>
              <a:rPr lang="ru-RU" dirty="0" smtClean="0"/>
              <a:t> </a:t>
            </a:r>
            <a:r>
              <a:rPr lang="ru-RU" dirty="0" err="1" smtClean="0"/>
              <a:t>жүзеге асыратын</a:t>
            </a:r>
            <a:r>
              <a:rPr lang="ru-RU" dirty="0" smtClean="0"/>
              <a:t> </a:t>
            </a:r>
            <a:r>
              <a:rPr lang="ru-RU" dirty="0" err="1" smtClean="0"/>
              <a:t>ұйымдарды қоспағанда</a:t>
            </a:r>
            <a:r>
              <a:rPr lang="ru-RU" dirty="0" smtClean="0"/>
              <a:t>, </a:t>
            </a:r>
            <a:r>
              <a:rPr lang="ru-RU" dirty="0" err="1" smtClean="0"/>
              <a:t>қашықтан оқыту</a:t>
            </a:r>
            <a:r>
              <a:rPr lang="ru-RU" dirty="0" smtClean="0"/>
              <a:t>:</a:t>
            </a:r>
          </a:p>
          <a:p>
            <a:pPr fontAlgn="base"/>
            <a:r>
              <a:rPr lang="ru-RU" dirty="0" smtClean="0"/>
              <a:t>      1)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 болған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2) </a:t>
            </a:r>
            <a:r>
              <a:rPr lang="ru-RU" dirty="0" err="1" smtClean="0"/>
              <a:t>тиісті</a:t>
            </a:r>
            <a:r>
              <a:rPr lang="ru-RU" dirty="0" smtClean="0"/>
              <a:t> </a:t>
            </a:r>
            <a:r>
              <a:rPr lang="ru-RU" dirty="0" err="1" smtClean="0"/>
              <a:t>әкімшілік-аумақтық бірліктерде</a:t>
            </a:r>
            <a:r>
              <a:rPr lang="ru-RU" dirty="0" smtClean="0"/>
              <a:t> (</a:t>
            </a:r>
            <a:r>
              <a:rPr lang="ru-RU" dirty="0" err="1" smtClean="0"/>
              <a:t>жекелеген</a:t>
            </a:r>
            <a:r>
              <a:rPr lang="ru-RU" dirty="0" smtClean="0"/>
              <a:t> </a:t>
            </a:r>
            <a:r>
              <a:rPr lang="ru-RU" dirty="0" err="1" smtClean="0"/>
              <a:t>объектілерде</a:t>
            </a:r>
            <a:r>
              <a:rPr lang="ru-RU" dirty="0" smtClean="0"/>
              <a:t>) </a:t>
            </a:r>
            <a:r>
              <a:rPr lang="ru-RU" dirty="0" err="1" smtClean="0"/>
              <a:t>төтенше жағдай</a:t>
            </a:r>
            <a:r>
              <a:rPr lang="ru-RU" dirty="0" smtClean="0"/>
              <a:t>, </a:t>
            </a:r>
            <a:r>
              <a:rPr lang="ru-RU" dirty="0" err="1" smtClean="0"/>
              <a:t>шектеу</a:t>
            </a:r>
            <a:r>
              <a:rPr lang="ru-RU" dirty="0" smtClean="0"/>
              <a:t> </a:t>
            </a:r>
            <a:r>
              <a:rPr lang="ru-RU" dirty="0" err="1" smtClean="0"/>
              <a:t>іс-шаралары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карантин </a:t>
            </a:r>
            <a:r>
              <a:rPr lang="ru-RU" dirty="0" err="1" smtClean="0"/>
              <a:t>енгізілген</a:t>
            </a:r>
            <a:r>
              <a:rPr lang="ru-RU" dirty="0" smtClean="0"/>
              <a:t>, </a:t>
            </a:r>
            <a:r>
              <a:rPr lang="ru-RU" dirty="0" err="1" smtClean="0"/>
              <a:t>төтенше жағдайлар жарияланған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3)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алушының денсаулық жағдайы туралы</a:t>
            </a:r>
            <a:r>
              <a:rPr lang="ru-RU" dirty="0" smtClean="0"/>
              <a:t> </a:t>
            </a:r>
            <a:r>
              <a:rPr lang="ru-RU" dirty="0" err="1" smtClean="0"/>
              <a:t>дәрігерлік-консультациялық комиссияның қорытындысы </a:t>
            </a:r>
            <a:r>
              <a:rPr lang="ru-RU" dirty="0" smtClean="0"/>
              <a:t>бар </a:t>
            </a:r>
            <a:r>
              <a:rPr lang="ru-RU" dirty="0" err="1" smtClean="0"/>
              <a:t>болған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4)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алушылар</a:t>
            </a:r>
            <a:r>
              <a:rPr lang="ru-RU" dirty="0" smtClean="0"/>
              <a:t> </a:t>
            </a:r>
            <a:r>
              <a:rPr lang="ru-RU" dirty="0" err="1" smtClean="0"/>
              <a:t>халықаралық</a:t>
            </a:r>
            <a:r>
              <a:rPr lang="ru-RU" dirty="0" smtClean="0"/>
              <a:t>, </a:t>
            </a:r>
            <a:r>
              <a:rPr lang="ru-RU" dirty="0" err="1" smtClean="0"/>
              <a:t>республикалық оқу-жаттығу жиындарына</a:t>
            </a:r>
            <a:r>
              <a:rPr lang="ru-RU" dirty="0" smtClean="0"/>
              <a:t>, </a:t>
            </a:r>
            <a:r>
              <a:rPr lang="ru-RU" dirty="0" err="1" smtClean="0"/>
              <a:t>спорттық жарыстарға</a:t>
            </a:r>
            <a:r>
              <a:rPr lang="ru-RU" dirty="0" smtClean="0"/>
              <a:t>, </a:t>
            </a:r>
            <a:r>
              <a:rPr lang="ru-RU" dirty="0" err="1" smtClean="0"/>
              <a:t>зияткерлік</a:t>
            </a:r>
            <a:r>
              <a:rPr lang="ru-RU" dirty="0" smtClean="0"/>
              <a:t> </a:t>
            </a:r>
            <a:r>
              <a:rPr lang="ru-RU" dirty="0" err="1" smtClean="0"/>
              <a:t>және шығармашылық конкурстар</a:t>
            </a:r>
            <a:r>
              <a:rPr lang="ru-RU" dirty="0" smtClean="0"/>
              <a:t> мен </a:t>
            </a:r>
            <a:r>
              <a:rPr lang="ru-RU" dirty="0" err="1" smtClean="0"/>
              <a:t>фестивальдерге</a:t>
            </a:r>
            <a:r>
              <a:rPr lang="ru-RU" dirty="0" smtClean="0"/>
              <a:t> </a:t>
            </a:r>
            <a:r>
              <a:rPr lang="ru-RU" dirty="0" err="1" smtClean="0"/>
              <a:t>қатысқан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5) </a:t>
            </a:r>
            <a:r>
              <a:rPr lang="ru-RU" dirty="0" err="1" smtClean="0"/>
              <a:t>ата-аналарының немесе</a:t>
            </a:r>
            <a:r>
              <a:rPr lang="ru-RU" dirty="0" smtClean="0"/>
              <a:t> </a:t>
            </a:r>
            <a:r>
              <a:rPr lang="ru-RU" dirty="0" err="1" smtClean="0"/>
              <a:t>өзге </a:t>
            </a:r>
            <a:r>
              <a:rPr lang="ru-RU" dirty="0" smtClean="0"/>
              <a:t>де </a:t>
            </a:r>
            <a:r>
              <a:rPr lang="ru-RU" dirty="0" err="1" smtClean="0"/>
              <a:t>заңды өкілдерінің өтініштері болған жағдайларда ұйымдастырылады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36712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3-параграф. </a:t>
            </a:r>
            <a:r>
              <a:rPr lang="ru-RU" b="1" dirty="0" smtClean="0"/>
              <a:t>Орта, </a:t>
            </a:r>
            <a:r>
              <a:rPr lang="ru-RU" b="1" dirty="0" err="1" smtClean="0"/>
              <a:t>қосымша, техникалық және кәсіптік, </a:t>
            </a:r>
            <a:r>
              <a:rPr lang="ru-RU" b="1" dirty="0" smtClean="0"/>
              <a:t>орта </a:t>
            </a:r>
            <a:r>
              <a:rPr lang="ru-RU" b="1" dirty="0" err="1" smtClean="0"/>
              <a:t>білімнен</a:t>
            </a:r>
            <a:r>
              <a:rPr lang="ru-RU" b="1" dirty="0" smtClean="0"/>
              <a:t> </a:t>
            </a:r>
            <a:r>
              <a:rPr lang="ru-RU" b="1" dirty="0" err="1" smtClean="0"/>
              <a:t>кейінгі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ұйымдарында білім</a:t>
            </a:r>
            <a:r>
              <a:rPr lang="ru-RU" b="1" dirty="0" smtClean="0"/>
              <a:t> </a:t>
            </a:r>
            <a:r>
              <a:rPr lang="ru-RU" b="1" dirty="0" err="1" smtClean="0"/>
              <a:t>алушының денсаулық жағдайы туралы</a:t>
            </a:r>
            <a:r>
              <a:rPr lang="ru-RU" b="1" dirty="0" smtClean="0"/>
              <a:t> </a:t>
            </a:r>
            <a:r>
              <a:rPr lang="ru-RU" b="1" dirty="0" err="1" smtClean="0"/>
              <a:t>дәрігерлік-консультациялық комиссияның қорытындысы </a:t>
            </a:r>
            <a:r>
              <a:rPr lang="ru-RU" b="1" dirty="0" smtClean="0"/>
              <a:t>бар </a:t>
            </a:r>
            <a:r>
              <a:rPr lang="ru-RU" b="1" dirty="0" err="1" smtClean="0"/>
              <a:t>болған жағдайда қашықтан оқыту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оқу процесін</a:t>
            </a:r>
            <a:r>
              <a:rPr lang="ru-RU" b="1" dirty="0" smtClean="0"/>
              <a:t> </a:t>
            </a:r>
            <a:r>
              <a:rPr lang="ru-RU" b="1" dirty="0" err="1" smtClean="0"/>
              <a:t>ұйымдастыру тәртібі</a:t>
            </a:r>
            <a:endParaRPr lang="ru-RU" b="1" dirty="0" smtClean="0"/>
          </a:p>
          <a:p>
            <a:pPr fontAlgn="base"/>
            <a:r>
              <a:rPr lang="ru-RU" dirty="0" smtClean="0"/>
              <a:t>      24. </a:t>
            </a:r>
            <a:r>
              <a:rPr lang="ru-RU" dirty="0" err="1" smtClean="0"/>
              <a:t>Денсаулық жағдайы туралы</a:t>
            </a:r>
            <a:r>
              <a:rPr lang="ru-RU" dirty="0" smtClean="0"/>
              <a:t> </a:t>
            </a:r>
            <a:r>
              <a:rPr lang="ru-RU" dirty="0" err="1" smtClean="0"/>
              <a:t>дәрігерлік-консультациялық комиссияның қорытындысы </a:t>
            </a:r>
            <a:r>
              <a:rPr lang="ru-RU" dirty="0" smtClean="0"/>
              <a:t>бар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алушыны</a:t>
            </a:r>
            <a:r>
              <a:rPr lang="ru-RU" dirty="0" smtClean="0"/>
              <a:t> </a:t>
            </a:r>
            <a:r>
              <a:rPr lang="ru-RU" dirty="0" err="1" smtClean="0"/>
              <a:t>қашықтан оқыту </a:t>
            </a:r>
            <a:r>
              <a:rPr lang="ru-RU" dirty="0" smtClean="0"/>
              <a:t>"</a:t>
            </a:r>
            <a:r>
              <a:rPr lang="ru-RU" dirty="0" err="1" smtClean="0"/>
              <a:t>Денсаулық сақтау саласындағы есепке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құжаттамасының нысандарын</a:t>
            </a:r>
            <a:r>
              <a:rPr lang="ru-RU" dirty="0" smtClean="0"/>
              <a:t> </a:t>
            </a:r>
            <a:r>
              <a:rPr lang="ru-RU" dirty="0" err="1" smtClean="0"/>
              <a:t>бекіту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" </a:t>
            </a:r>
            <a:r>
              <a:rPr lang="ru-RU" dirty="0" err="1" smtClean="0"/>
              <a:t>Қазақстан Республикасы</a:t>
            </a:r>
            <a:r>
              <a:rPr lang="ru-RU" dirty="0" smtClean="0"/>
              <a:t> </a:t>
            </a:r>
            <a:r>
              <a:rPr lang="ru-RU" dirty="0" err="1" smtClean="0"/>
              <a:t>Денсаулық сақтау министрінің міндетін</a:t>
            </a:r>
            <a:r>
              <a:rPr lang="ru-RU" dirty="0" smtClean="0"/>
              <a:t> </a:t>
            </a:r>
            <a:r>
              <a:rPr lang="ru-RU" dirty="0" err="1" smtClean="0"/>
              <a:t>атқарушының </a:t>
            </a:r>
            <a:r>
              <a:rPr lang="ru-RU" dirty="0" smtClean="0"/>
              <a:t>2020 </a:t>
            </a:r>
            <a:r>
              <a:rPr lang="ru-RU" dirty="0" err="1" smtClean="0"/>
              <a:t>жылғы </a:t>
            </a:r>
            <a:r>
              <a:rPr lang="ru-RU" dirty="0" smtClean="0"/>
              <a:t>30 </a:t>
            </a:r>
            <a:r>
              <a:rPr lang="ru-RU" dirty="0" err="1" smtClean="0"/>
              <a:t>қазандағы </a:t>
            </a:r>
            <a:r>
              <a:rPr lang="ru-RU" dirty="0" smtClean="0"/>
              <a:t>№ ҚР ДСМ-175/2020 (</a:t>
            </a:r>
            <a:r>
              <a:rPr lang="ru-RU" dirty="0" err="1" smtClean="0"/>
              <a:t>Нормативтік</a:t>
            </a:r>
            <a:r>
              <a:rPr lang="ru-RU" dirty="0" smtClean="0"/>
              <a:t> </a:t>
            </a:r>
            <a:r>
              <a:rPr lang="ru-RU" dirty="0" err="1" smtClean="0"/>
              <a:t>құқықтық актілерді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тіркеу</a:t>
            </a:r>
            <a:r>
              <a:rPr lang="ru-RU" dirty="0" smtClean="0"/>
              <a:t> </a:t>
            </a:r>
            <a:r>
              <a:rPr lang="ru-RU" dirty="0" err="1" smtClean="0"/>
              <a:t>тізілімінде</a:t>
            </a:r>
            <a:r>
              <a:rPr lang="ru-RU" dirty="0" smtClean="0"/>
              <a:t> № 21579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тіркелген</a:t>
            </a:r>
            <a:r>
              <a:rPr lang="ru-RU" dirty="0" smtClean="0"/>
              <a:t>) </a:t>
            </a:r>
            <a:r>
              <a:rPr lang="ru-RU" dirty="0" err="1" smtClean="0">
                <a:hlinkClick r:id="rId2"/>
              </a:rPr>
              <a:t>бұйрығымен</a:t>
            </a:r>
            <a:r>
              <a:rPr lang="ru-RU" dirty="0" smtClean="0"/>
              <a:t> </a:t>
            </a:r>
            <a:r>
              <a:rPr lang="ru-RU" dirty="0" err="1" smtClean="0"/>
              <a:t>бекітілген</a:t>
            </a:r>
            <a:r>
              <a:rPr lang="ru-RU" dirty="0" smtClean="0"/>
              <a:t> </a:t>
            </a:r>
            <a:r>
              <a:rPr lang="ru-RU" dirty="0" err="1" smtClean="0"/>
              <a:t>нысанға сәйкес дәрігерлік-консультациялық комиссияның қорытындысы негізінде</a:t>
            </a:r>
            <a:r>
              <a:rPr lang="ru-RU" dirty="0" smtClean="0"/>
              <a:t> </a:t>
            </a:r>
            <a:r>
              <a:rPr lang="ru-RU" dirty="0" err="1" smtClean="0"/>
              <a:t>жүзеге асырылады</a:t>
            </a:r>
            <a:r>
              <a:rPr lang="ru-RU" dirty="0" smtClean="0"/>
              <a:t>. </a:t>
            </a:r>
            <a:r>
              <a:rPr lang="ru-RU" dirty="0" err="1" smtClean="0"/>
              <a:t>Қашықтан оқыту кезеңі </a:t>
            </a:r>
            <a:r>
              <a:rPr lang="ru-RU" dirty="0" smtClean="0"/>
              <a:t>мен </a:t>
            </a:r>
            <a:r>
              <a:rPr lang="ru-RU" dirty="0" err="1" smtClean="0"/>
              <a:t>мерзімі</a:t>
            </a:r>
            <a:r>
              <a:rPr lang="ru-RU" dirty="0" smtClean="0"/>
              <a:t> </a:t>
            </a:r>
            <a:r>
              <a:rPr lang="ru-RU" dirty="0" err="1" smtClean="0"/>
              <a:t>дәрігерлік-консультациялық </a:t>
            </a:r>
            <a:r>
              <a:rPr lang="ru-RU" dirty="0" smtClean="0"/>
              <a:t>комиссия </a:t>
            </a:r>
            <a:r>
              <a:rPr lang="ru-RU" dirty="0" err="1" smtClean="0"/>
              <a:t>қорытындысының медициналық көрсеткіштері негізінде</a:t>
            </a:r>
            <a:r>
              <a:rPr lang="ru-RU" dirty="0" smtClean="0"/>
              <a:t> </a:t>
            </a:r>
            <a:r>
              <a:rPr lang="ru-RU" dirty="0" err="1" smtClean="0"/>
              <a:t>айқындалады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5-Параграф</a:t>
            </a:r>
            <a:r>
              <a:rPr lang="ru-RU" b="1" dirty="0" smtClean="0"/>
              <a:t>. Орта, </a:t>
            </a:r>
            <a:r>
              <a:rPr lang="ru-RU" b="1" dirty="0" err="1" smtClean="0"/>
              <a:t>қосымша, техникалық және кәсіптік, </a:t>
            </a:r>
            <a:r>
              <a:rPr lang="ru-RU" b="1" dirty="0" smtClean="0"/>
              <a:t>орта </a:t>
            </a:r>
            <a:r>
              <a:rPr lang="ru-RU" b="1" dirty="0" err="1" smtClean="0"/>
              <a:t>білімнен</a:t>
            </a:r>
            <a:r>
              <a:rPr lang="ru-RU" b="1" dirty="0" smtClean="0"/>
              <a:t> </a:t>
            </a:r>
            <a:r>
              <a:rPr lang="ru-RU" b="1" dirty="0" err="1" smtClean="0"/>
              <a:t>кейінгі</a:t>
            </a:r>
            <a:r>
              <a:rPr lang="ru-RU" b="1" dirty="0" smtClean="0"/>
              <a:t>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ұйымдарында ата-аналардың немесе</a:t>
            </a:r>
            <a:r>
              <a:rPr lang="ru-RU" b="1" dirty="0" smtClean="0"/>
              <a:t> </a:t>
            </a:r>
            <a:r>
              <a:rPr lang="ru-RU" b="1" dirty="0" err="1" smtClean="0"/>
              <a:t>өзге </a:t>
            </a:r>
            <a:r>
              <a:rPr lang="ru-RU" b="1" dirty="0" smtClean="0"/>
              <a:t>де </a:t>
            </a:r>
            <a:r>
              <a:rPr lang="ru-RU" b="1" dirty="0" err="1" smtClean="0"/>
              <a:t>заңды өкілдердің өтініші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қашықтан оқыту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оқу процесін</a:t>
            </a:r>
            <a:r>
              <a:rPr lang="ru-RU" b="1" dirty="0" smtClean="0"/>
              <a:t> </a:t>
            </a:r>
            <a:r>
              <a:rPr lang="ru-RU" b="1" dirty="0" err="1" smtClean="0"/>
              <a:t>ұйымдастыру тәртібі</a:t>
            </a:r>
            <a:endParaRPr lang="ru-RU" b="1" dirty="0" smtClean="0"/>
          </a:p>
          <a:p>
            <a:pPr fontAlgn="base"/>
            <a:r>
              <a:rPr lang="ru-RU" dirty="0" smtClean="0"/>
              <a:t>      28</a:t>
            </a:r>
            <a:r>
              <a:rPr lang="ru-RU" b="1" dirty="0" smtClean="0"/>
              <a:t>. </a:t>
            </a:r>
            <a:r>
              <a:rPr lang="ru-RU" b="1" dirty="0" err="1" smtClean="0"/>
              <a:t>Ата-аналардың (заңды өкілдердің</a:t>
            </a:r>
            <a:r>
              <a:rPr lang="ru-RU" b="1" dirty="0" smtClean="0"/>
              <a:t>) </a:t>
            </a:r>
            <a:r>
              <a:rPr lang="ru-RU" b="1" dirty="0" err="1" smtClean="0"/>
              <a:t>өтініші бойынша</a:t>
            </a:r>
            <a:r>
              <a:rPr lang="ru-RU" b="1" dirty="0" smtClean="0"/>
              <a:t> </a:t>
            </a:r>
            <a:r>
              <a:rPr lang="ru-RU" b="1" dirty="0" err="1" smtClean="0"/>
              <a:t>қашықтан оқыту:</a:t>
            </a:r>
            <a:endParaRPr lang="ru-RU" b="1" dirty="0" smtClean="0"/>
          </a:p>
          <a:p>
            <a:pPr fontAlgn="base"/>
            <a:r>
              <a:rPr lang="ru-RU" dirty="0" smtClean="0"/>
              <a:t>      1) </a:t>
            </a:r>
            <a:r>
              <a:rPr lang="ru-RU" b="1" dirty="0" smtClean="0"/>
              <a:t>орта </a:t>
            </a:r>
            <a:r>
              <a:rPr lang="ru-RU" b="1" dirty="0" err="1" smtClean="0"/>
              <a:t>білім</a:t>
            </a:r>
            <a:r>
              <a:rPr lang="ru-RU" b="1" dirty="0" smtClean="0"/>
              <a:t> беру </a:t>
            </a:r>
            <a:r>
              <a:rPr lang="ru-RU" b="1" dirty="0" err="1" smtClean="0"/>
              <a:t>ұйымдарында педагогикалық кеңес </a:t>
            </a:r>
            <a:r>
              <a:rPr lang="ru-RU" b="1" dirty="0" smtClean="0"/>
              <a:t>пен </a:t>
            </a:r>
            <a:r>
              <a:rPr lang="ru-RU" b="1" dirty="0" err="1" smtClean="0"/>
              <a:t>қамқоршылық еңестің шешімі</a:t>
            </a:r>
            <a:r>
              <a:rPr lang="ru-RU" b="1" dirty="0" smtClean="0"/>
              <a:t> </a:t>
            </a:r>
            <a:r>
              <a:rPr lang="ru-RU" b="1" dirty="0" err="1" smtClean="0"/>
              <a:t>бойынша</a:t>
            </a:r>
            <a:r>
              <a:rPr lang="ru-RU" b="1" dirty="0" smtClean="0"/>
              <a:t> </a:t>
            </a:r>
            <a:r>
              <a:rPr lang="ru-RU" b="1" dirty="0" err="1" smtClean="0"/>
              <a:t>о</a:t>
            </a:r>
            <a:r>
              <a:rPr lang="ru-RU" dirty="0" err="1" smtClean="0"/>
              <a:t>қу үлгерімінің көрсеткіштері</a:t>
            </a:r>
            <a:r>
              <a:rPr lang="ru-RU" dirty="0" smtClean="0"/>
              <a:t>, </a:t>
            </a:r>
            <a:r>
              <a:rPr lang="ru-RU" dirty="0" err="1" smtClean="0"/>
              <a:t>қашықтан оқыту үшін жағдайдың болуы</a:t>
            </a:r>
            <a:r>
              <a:rPr lang="ru-RU" dirty="0" smtClean="0"/>
              <a:t>, он </a:t>
            </a:r>
            <a:r>
              <a:rPr lang="ru-RU" dirty="0" err="1" smtClean="0"/>
              <a:t>жасқа толған баланың пікірі</a:t>
            </a:r>
            <a:r>
              <a:rPr lang="ru-RU" dirty="0" smtClean="0"/>
              <a:t>, </a:t>
            </a:r>
            <a:r>
              <a:rPr lang="ru-RU" dirty="0" err="1" smtClean="0"/>
              <a:t>мектеп</a:t>
            </a:r>
            <a:r>
              <a:rPr lang="ru-RU" dirty="0" smtClean="0"/>
              <a:t> </a:t>
            </a:r>
            <a:r>
              <a:rPr lang="ru-RU" dirty="0" err="1" smtClean="0"/>
              <a:t>психологының қорытындысы</a:t>
            </a:r>
            <a:r>
              <a:rPr lang="ru-RU" dirty="0" smtClean="0"/>
              <a:t>, "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ұйымдарының мемлекеттік</a:t>
            </a:r>
            <a:r>
              <a:rPr lang="ru-RU" dirty="0" smtClean="0"/>
              <a:t> </a:t>
            </a:r>
            <a:r>
              <a:rPr lang="ru-RU" dirty="0" err="1" smtClean="0"/>
              <a:t>атаулы</a:t>
            </a:r>
            <a:r>
              <a:rPr lang="ru-RU" dirty="0" smtClean="0"/>
              <a:t> </a:t>
            </a:r>
            <a:r>
              <a:rPr lang="ru-RU" dirty="0" err="1" smtClean="0"/>
              <a:t>әлеуметтік көмек алуға құқығы </a:t>
            </a:r>
            <a:r>
              <a:rPr lang="ru-RU" dirty="0" smtClean="0"/>
              <a:t>бар </a:t>
            </a:r>
            <a:r>
              <a:rPr lang="ru-RU" dirty="0" err="1" smtClean="0"/>
              <a:t>отбасылардан</a:t>
            </a:r>
            <a:r>
              <a:rPr lang="ru-RU" dirty="0" smtClean="0"/>
              <a:t>, </a:t>
            </a:r>
            <a:r>
              <a:rPr lang="ru-RU" dirty="0" err="1" smtClean="0"/>
              <a:t>сондай-ақ мемлекеттік</a:t>
            </a:r>
            <a:r>
              <a:rPr lang="ru-RU" dirty="0" smtClean="0"/>
              <a:t> </a:t>
            </a:r>
            <a:r>
              <a:rPr lang="ru-RU" dirty="0" err="1" smtClean="0"/>
              <a:t>атаулы</a:t>
            </a:r>
            <a:r>
              <a:rPr lang="ru-RU" dirty="0" smtClean="0"/>
              <a:t> </a:t>
            </a:r>
            <a:r>
              <a:rPr lang="ru-RU" dirty="0" err="1" smtClean="0"/>
              <a:t>әлеуметтік көмек алмайтын</a:t>
            </a:r>
            <a:r>
              <a:rPr lang="ru-RU" dirty="0" smtClean="0"/>
              <a:t>, </a:t>
            </a:r>
            <a:r>
              <a:rPr lang="ru-RU" dirty="0" err="1" smtClean="0"/>
              <a:t>жан</a:t>
            </a:r>
            <a:r>
              <a:rPr lang="ru-RU" dirty="0" smtClean="0"/>
              <a:t> </a:t>
            </a:r>
            <a:r>
              <a:rPr lang="ru-RU" dirty="0" err="1" smtClean="0"/>
              <a:t>басына</a:t>
            </a:r>
            <a:r>
              <a:rPr lang="ru-RU" dirty="0" smtClean="0"/>
              <a:t> </a:t>
            </a:r>
            <a:r>
              <a:rPr lang="ru-RU" dirty="0" err="1" smtClean="0"/>
              <a:t>шаққандағы табысы</a:t>
            </a:r>
            <a:r>
              <a:rPr lang="ru-RU" dirty="0" smtClean="0"/>
              <a:t> </a:t>
            </a:r>
            <a:r>
              <a:rPr lang="ru-RU" dirty="0" err="1" smtClean="0"/>
              <a:t>ең төменгі күнкөріс деңгейінің шамасынан</a:t>
            </a:r>
            <a:r>
              <a:rPr lang="ru-RU" dirty="0" smtClean="0"/>
              <a:t> </a:t>
            </a:r>
            <a:r>
              <a:rPr lang="ru-RU" dirty="0" err="1" smtClean="0"/>
              <a:t>төмен отбасылардан</a:t>
            </a:r>
            <a:r>
              <a:rPr lang="ru-RU" dirty="0" smtClean="0"/>
              <a:t> </a:t>
            </a:r>
            <a:r>
              <a:rPr lang="ru-RU" dirty="0" err="1" smtClean="0"/>
              <a:t>шыққан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алушылары</a:t>
            </a:r>
            <a:r>
              <a:rPr lang="ru-RU" dirty="0" smtClean="0"/>
              <a:t> мен </a:t>
            </a:r>
            <a:r>
              <a:rPr lang="ru-RU" dirty="0" err="1" smtClean="0"/>
              <a:t>тәрбиеленушілеріне және жетім</a:t>
            </a:r>
            <a:r>
              <a:rPr lang="ru-RU" dirty="0" smtClean="0"/>
              <a:t> </a:t>
            </a:r>
            <a:r>
              <a:rPr lang="ru-RU" dirty="0" err="1" smtClean="0"/>
              <a:t>балаларға</a:t>
            </a:r>
            <a:r>
              <a:rPr lang="ru-RU" dirty="0" smtClean="0"/>
              <a:t>, </a:t>
            </a:r>
            <a:r>
              <a:rPr lang="ru-RU" dirty="0" err="1" smtClean="0"/>
              <a:t>ата-анасының қамқорлығынсыз қалып</a:t>
            </a:r>
            <a:r>
              <a:rPr lang="ru-RU" dirty="0" smtClean="0"/>
              <a:t>, </a:t>
            </a:r>
            <a:r>
              <a:rPr lang="ru-RU" dirty="0" err="1" smtClean="0"/>
              <a:t>отбасыларда</a:t>
            </a:r>
            <a:r>
              <a:rPr lang="ru-RU" dirty="0" smtClean="0"/>
              <a:t> </a:t>
            </a:r>
            <a:r>
              <a:rPr lang="ru-RU" dirty="0" err="1" smtClean="0"/>
              <a:t>тұратын балаларға</a:t>
            </a:r>
            <a:r>
              <a:rPr lang="ru-RU" dirty="0" smtClean="0"/>
              <a:t>, </a:t>
            </a:r>
            <a:r>
              <a:rPr lang="ru-RU" dirty="0" err="1" smtClean="0"/>
              <a:t>төтенше жағдайлардың салдарынан</a:t>
            </a:r>
            <a:r>
              <a:rPr lang="ru-RU" dirty="0" smtClean="0"/>
              <a:t> </a:t>
            </a:r>
            <a:r>
              <a:rPr lang="ru-RU" dirty="0" err="1" smtClean="0"/>
              <a:t>шұғыл жәрдемді талап</a:t>
            </a:r>
            <a:r>
              <a:rPr lang="ru-RU" dirty="0" smtClean="0"/>
              <a:t> </a:t>
            </a:r>
            <a:r>
              <a:rPr lang="ru-RU" dirty="0" err="1" smtClean="0"/>
              <a:t>ететін</a:t>
            </a:r>
            <a:r>
              <a:rPr lang="ru-RU" dirty="0" smtClean="0"/>
              <a:t> </a:t>
            </a:r>
            <a:r>
              <a:rPr lang="ru-RU" dirty="0" err="1" smtClean="0"/>
              <a:t>отбасылардан</a:t>
            </a:r>
            <a:r>
              <a:rPr lang="ru-RU" dirty="0" smtClean="0"/>
              <a:t> </a:t>
            </a:r>
            <a:r>
              <a:rPr lang="ru-RU" dirty="0" err="1" smtClean="0"/>
              <a:t>шыққан балаларға және өзге </a:t>
            </a:r>
            <a:r>
              <a:rPr lang="ru-RU" dirty="0" smtClean="0"/>
              <a:t>де </a:t>
            </a:r>
            <a:r>
              <a:rPr lang="ru-RU" dirty="0" err="1" smtClean="0"/>
              <a:t>санаттағы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</a:t>
            </a:r>
            <a:r>
              <a:rPr lang="ru-RU" dirty="0" smtClean="0"/>
              <a:t> мен </a:t>
            </a:r>
            <a:r>
              <a:rPr lang="ru-RU" dirty="0" err="1" smtClean="0"/>
              <a:t>тәрбиеленушілерге қаржылай және материалдық көмек көрсетуге бөлінетін қаражатты қалыптастыру</a:t>
            </a:r>
            <a:r>
              <a:rPr lang="ru-RU" dirty="0" smtClean="0"/>
              <a:t>, </a:t>
            </a:r>
            <a:r>
              <a:rPr lang="ru-RU" dirty="0" err="1" smtClean="0"/>
              <a:t>жұмсау бағыты мен</a:t>
            </a:r>
            <a:r>
              <a:rPr lang="ru-RU" dirty="0" smtClean="0"/>
              <a:t> </a:t>
            </a:r>
            <a:r>
              <a:rPr lang="ru-RU" dirty="0" err="1" smtClean="0"/>
              <a:t>оларды</a:t>
            </a:r>
            <a:r>
              <a:rPr lang="ru-RU" dirty="0" smtClean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</a:t>
            </a:r>
            <a:r>
              <a:rPr lang="ru-RU" dirty="0" err="1" smtClean="0"/>
              <a:t>алу</a:t>
            </a:r>
            <a:r>
              <a:rPr lang="ru-RU" dirty="0" smtClean="0"/>
              <a:t> </a:t>
            </a:r>
            <a:r>
              <a:rPr lang="ru-RU" dirty="0" err="1" smtClean="0"/>
              <a:t>қағидаларын бекіту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" </a:t>
            </a:r>
            <a:r>
              <a:rPr lang="ru-RU" dirty="0" err="1" smtClean="0"/>
              <a:t>Қазақстан Республикасы</a:t>
            </a:r>
            <a:r>
              <a:rPr lang="ru-RU" dirty="0" smtClean="0"/>
              <a:t> </a:t>
            </a:r>
            <a:r>
              <a:rPr lang="ru-RU" dirty="0" err="1" smtClean="0"/>
              <a:t>Үкіметінің </a:t>
            </a:r>
            <a:r>
              <a:rPr lang="ru-RU" dirty="0" smtClean="0"/>
              <a:t>2008 </a:t>
            </a:r>
            <a:r>
              <a:rPr lang="ru-RU" dirty="0" err="1" smtClean="0"/>
              <a:t>жылғы </a:t>
            </a:r>
            <a:r>
              <a:rPr lang="ru-RU" dirty="0" smtClean="0"/>
              <a:t>25 </a:t>
            </a:r>
            <a:r>
              <a:rPr lang="ru-RU" dirty="0" err="1" smtClean="0"/>
              <a:t>қаңтардағы </a:t>
            </a:r>
            <a:r>
              <a:rPr lang="ru-RU" dirty="0" smtClean="0"/>
              <a:t>№ 64 </a:t>
            </a:r>
            <a:r>
              <a:rPr lang="ru-RU" dirty="0" err="1" smtClean="0">
                <a:hlinkClick r:id="rId2"/>
              </a:rPr>
              <a:t>қаулысына</a:t>
            </a:r>
            <a:r>
              <a:rPr lang="ru-RU" dirty="0" smtClean="0"/>
              <a:t> </a:t>
            </a:r>
            <a:r>
              <a:rPr lang="ru-RU" dirty="0" err="1" smtClean="0"/>
              <a:t>сәйкес отбасының материалдық-тұрмыстық жағдайын тексеру</a:t>
            </a:r>
            <a:r>
              <a:rPr lang="ru-RU" dirty="0" smtClean="0"/>
              <a:t> </a:t>
            </a:r>
            <a:r>
              <a:rPr lang="ru-RU" dirty="0" err="1" smtClean="0"/>
              <a:t>актісі</a:t>
            </a:r>
            <a:r>
              <a:rPr lang="ru-RU" dirty="0" smtClean="0"/>
              <a:t> </a:t>
            </a:r>
            <a:r>
              <a:rPr lang="ru-RU" dirty="0" err="1" smtClean="0"/>
              <a:t>негізінде</a:t>
            </a:r>
            <a:r>
              <a:rPr lang="ru-RU" dirty="0" smtClean="0"/>
              <a:t> </a:t>
            </a:r>
            <a:r>
              <a:rPr lang="ru-RU" dirty="0" err="1" smtClean="0"/>
              <a:t>жүзеге асырылады</a:t>
            </a:r>
            <a:r>
              <a:rPr lang="ru-RU" dirty="0" smtClean="0"/>
              <a:t>. </a:t>
            </a:r>
            <a:r>
              <a:rPr lang="ru-RU" dirty="0" err="1" smtClean="0"/>
              <a:t>(Қазақстан Республикасынан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жерлерге</a:t>
            </a:r>
            <a:r>
              <a:rPr lang="ru-RU" dirty="0" smtClean="0"/>
              <a:t> кету </a:t>
            </a:r>
            <a:r>
              <a:rPr lang="ru-RU" dirty="0" err="1" smtClean="0"/>
              <a:t>жағдайларын қоспағанда</a:t>
            </a:r>
            <a:r>
              <a:rPr lang="ru-RU" dirty="0" smtClean="0"/>
              <a:t>);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04664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4. </a:t>
            </a:r>
            <a:r>
              <a:rPr lang="ru-RU" dirty="0" err="1" smtClean="0"/>
              <a:t>Қашықтан оқыту білім</a:t>
            </a:r>
            <a:r>
              <a:rPr lang="ru-RU" dirty="0" smtClean="0"/>
              <a:t> беру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қатысушылардың орналасқан жеріне</a:t>
            </a:r>
            <a:r>
              <a:rPr lang="ru-RU" dirty="0" smtClean="0"/>
              <a:t> </a:t>
            </a:r>
            <a:r>
              <a:rPr lang="ru-RU" dirty="0" err="1" smtClean="0"/>
              <a:t>қарамастан қашықта</a:t>
            </a:r>
            <a:r>
              <a:rPr lang="ru-RU" dirty="0" smtClean="0"/>
              <a:t>, </a:t>
            </a:r>
            <a:r>
              <a:rPr lang="ru-RU" dirty="0" err="1" smtClean="0"/>
              <a:t>оның ішінде</a:t>
            </a:r>
            <a:r>
              <a:rPr lang="ru-RU" dirty="0" smtClean="0"/>
              <a:t> </a:t>
            </a:r>
            <a:r>
              <a:rPr lang="ru-RU" dirty="0" err="1" smtClean="0"/>
              <a:t>ақпараттық-коммуникациялық технологиялар</a:t>
            </a:r>
            <a:r>
              <a:rPr lang="ru-RU" dirty="0" smtClean="0"/>
              <a:t> мен </a:t>
            </a:r>
            <a:r>
              <a:rPr lang="ru-RU" dirty="0" err="1" smtClean="0"/>
              <a:t>телекоммуникациялық құралдарды қолдана отырып</a:t>
            </a:r>
            <a:r>
              <a:rPr lang="ru-RU" dirty="0" smtClean="0"/>
              <a:t>, </a:t>
            </a:r>
            <a:r>
              <a:rPr lang="ru-RU" dirty="0" err="1" smtClean="0"/>
              <a:t>өзара іс-қимылы кезінде</a:t>
            </a:r>
            <a:r>
              <a:rPr lang="ru-RU" dirty="0" smtClean="0"/>
              <a:t> </a:t>
            </a:r>
            <a:r>
              <a:rPr lang="ru-RU" dirty="0" err="1" smtClean="0"/>
              <a:t>жүзеге асырылады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060848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7. </a:t>
            </a:r>
            <a:r>
              <a:rPr lang="ru-RU" dirty="0" err="1" smtClean="0"/>
              <a:t>Қашықтан оқыту кезінде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 ішкі</a:t>
            </a:r>
            <a:r>
              <a:rPr lang="ru-RU" dirty="0" smtClean="0"/>
              <a:t> </a:t>
            </a:r>
            <a:r>
              <a:rPr lang="ru-RU" dirty="0" err="1" smtClean="0"/>
              <a:t>құжат айналымын</a:t>
            </a:r>
            <a:r>
              <a:rPr lang="ru-RU" dirty="0" smtClean="0"/>
              <a:t> </a:t>
            </a:r>
            <a:r>
              <a:rPr lang="ru-RU" dirty="0" err="1" smtClean="0"/>
              <a:t>жүргізеді және Заңның </a:t>
            </a:r>
            <a:r>
              <a:rPr lang="ru-RU" dirty="0" smtClean="0"/>
              <a:t>5-бабының 88) </a:t>
            </a:r>
            <a:r>
              <a:rPr lang="ru-RU" dirty="0" err="1" smtClean="0"/>
              <a:t>тармақшасына сәйкес білім</a:t>
            </a:r>
            <a:r>
              <a:rPr lang="ru-RU" dirty="0" smtClean="0"/>
              <a:t> беру </a:t>
            </a:r>
            <a:r>
              <a:rPr lang="ru-RU" dirty="0" err="1" smtClean="0"/>
              <a:t>процесінің нәтижелерін сақтауды жүзеге асырады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67687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1-параграф. Орта, </a:t>
            </a:r>
            <a:r>
              <a:rPr lang="ru-RU" dirty="0" err="1" smtClean="0"/>
              <a:t>қосымша, техникалық және кәсіптік, </a:t>
            </a:r>
            <a:r>
              <a:rPr lang="ru-RU" dirty="0" smtClean="0"/>
              <a:t>орта </a:t>
            </a:r>
            <a:r>
              <a:rPr lang="ru-RU" dirty="0" err="1" smtClean="0"/>
              <a:t>білімнен</a:t>
            </a:r>
            <a:r>
              <a:rPr lang="ru-RU" dirty="0" smtClean="0"/>
              <a:t> </a:t>
            </a:r>
            <a:r>
              <a:rPr lang="ru-RU" dirty="0" err="1" smtClean="0"/>
              <a:t>кейінгі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ұйымдарында 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метеожағдайларында 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тәртібі</a:t>
            </a:r>
            <a:endParaRPr lang="ru-RU" dirty="0" smtClean="0"/>
          </a:p>
          <a:p>
            <a:pPr fontAlgn="base"/>
            <a:r>
              <a:rPr lang="ru-RU" dirty="0" smtClean="0"/>
              <a:t>      11.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райының метеожағдайларында қашықтан оқыту білім</a:t>
            </a:r>
            <a:r>
              <a:rPr lang="ru-RU" dirty="0" smtClean="0"/>
              <a:t> </a:t>
            </a:r>
            <a:r>
              <a:rPr lang="ru-RU" dirty="0" err="1" smtClean="0"/>
              <a:t>алушылардың өмірі </a:t>
            </a:r>
            <a:r>
              <a:rPr lang="ru-RU" dirty="0" smtClean="0"/>
              <a:t>мен </a:t>
            </a:r>
            <a:r>
              <a:rPr lang="ru-RU" dirty="0" err="1" smtClean="0"/>
              <a:t>денсаулығын қорғауға бағытталған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2708920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13.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 кезінде</a:t>
            </a:r>
            <a:r>
              <a:rPr lang="ru-RU" dirty="0" smtClean="0"/>
              <a:t> </a:t>
            </a:r>
            <a:r>
              <a:rPr lang="ru-RU" dirty="0" err="1" smtClean="0"/>
              <a:t>жергілікті</a:t>
            </a:r>
            <a:r>
              <a:rPr lang="ru-RU" dirty="0" smtClean="0"/>
              <a:t> </a:t>
            </a:r>
            <a:r>
              <a:rPr lang="ru-RU" dirty="0" err="1" smtClean="0"/>
              <a:t>тұрғындарға қашықтан оқытуға көшу туралы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беруді</a:t>
            </a:r>
            <a:r>
              <a:rPr lang="ru-RU" dirty="0" smtClean="0"/>
              <a:t> </a:t>
            </a:r>
            <a:r>
              <a:rPr lang="ru-RU" dirty="0" err="1" smtClean="0"/>
              <a:t>басқарудың мемлекеттік</a:t>
            </a:r>
            <a:r>
              <a:rPr lang="ru-RU" dirty="0" smtClean="0"/>
              <a:t> </a:t>
            </a:r>
            <a:r>
              <a:rPr lang="ru-RU" dirty="0" err="1" smtClean="0"/>
              <a:t>органдары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3717032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4) </a:t>
            </a:r>
            <a:r>
              <a:rPr lang="ru-RU" dirty="0" err="1" smtClean="0"/>
              <a:t>сынып</a:t>
            </a:r>
            <a:r>
              <a:rPr lang="ru-RU" dirty="0" smtClean="0"/>
              <a:t> </a:t>
            </a:r>
            <a:r>
              <a:rPr lang="ru-RU" dirty="0" err="1" smtClean="0"/>
              <a:t>жетекшілері</a:t>
            </a:r>
            <a:r>
              <a:rPr lang="ru-RU" dirty="0" smtClean="0"/>
              <a:t> </a:t>
            </a:r>
            <a:r>
              <a:rPr lang="ru-RU" dirty="0" err="1" smtClean="0"/>
              <a:t>арқылы хабарлайды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 14.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 кезінде</a:t>
            </a:r>
            <a:r>
              <a:rPr lang="ru-RU" dirty="0" smtClean="0"/>
              <a:t> </a:t>
            </a:r>
            <a:r>
              <a:rPr lang="ru-RU" dirty="0" err="1" smtClean="0"/>
              <a:t>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туралы</a:t>
            </a:r>
            <a:r>
              <a:rPr lang="ru-RU" dirty="0" smtClean="0"/>
              <a:t>: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ауысым</a:t>
            </a:r>
            <a:r>
              <a:rPr lang="ru-RU" dirty="0" smtClean="0"/>
              <a:t> </a:t>
            </a:r>
            <a:r>
              <a:rPr lang="ru-RU" dirty="0" err="1" smtClean="0"/>
              <a:t>үшін сағат </a:t>
            </a:r>
            <a:r>
              <a:rPr lang="ru-RU" dirty="0" smtClean="0"/>
              <a:t>06.45-тен 08.00-ге </a:t>
            </a:r>
            <a:r>
              <a:rPr lang="ru-RU" dirty="0" err="1" smtClean="0"/>
              <a:t>дейін</a:t>
            </a:r>
            <a:r>
              <a:rPr lang="ru-RU" dirty="0" smtClean="0"/>
              <a:t>,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және үшінші ауысым</a:t>
            </a:r>
            <a:r>
              <a:rPr lang="ru-RU" dirty="0" smtClean="0"/>
              <a:t> </a:t>
            </a:r>
            <a:r>
              <a:rPr lang="ru-RU" dirty="0" err="1" smtClean="0"/>
              <a:t>үшін сағат </a:t>
            </a:r>
            <a:r>
              <a:rPr lang="ru-RU" dirty="0" smtClean="0"/>
              <a:t>11.15-тен 13.00-ге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хабарлау</a:t>
            </a:r>
            <a:r>
              <a:rPr lang="ru-RU" dirty="0" smtClean="0"/>
              <a:t> </a:t>
            </a:r>
            <a:r>
              <a:rPr lang="ru-RU" dirty="0" err="1" smtClean="0"/>
              <a:t>жүргізіледі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      15.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ұйымдарында 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 кезінде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қашықтан ұйымдастыру туралы</a:t>
            </a:r>
            <a:r>
              <a:rPr lang="ru-RU" dirty="0" smtClean="0"/>
              <a:t> </a:t>
            </a:r>
            <a:r>
              <a:rPr lang="ru-RU" dirty="0" err="1" smtClean="0"/>
              <a:t>хабарлау</a:t>
            </a:r>
            <a:r>
              <a:rPr lang="ru-RU" dirty="0" smtClean="0"/>
              <a:t> </a:t>
            </a:r>
            <a:r>
              <a:rPr lang="ru-RU" dirty="0" err="1" smtClean="0"/>
              <a:t>үшін 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метеожағдайларының бекітілген</a:t>
            </a:r>
            <a:r>
              <a:rPr lang="ru-RU" dirty="0" smtClean="0"/>
              <a:t> </a:t>
            </a:r>
            <a:r>
              <a:rPr lang="ru-RU" dirty="0" err="1" smtClean="0"/>
              <a:t>көрсеткіштері негізінде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беру</a:t>
            </a:r>
            <a:r>
              <a:rPr lang="ru-RU" dirty="0" smtClean="0"/>
              <a:t> </a:t>
            </a:r>
            <a:r>
              <a:rPr lang="ru-RU" dirty="0" err="1" smtClean="0"/>
              <a:t>ұйымы басшысының немесе</a:t>
            </a:r>
            <a:r>
              <a:rPr lang="ru-RU" dirty="0" smtClean="0"/>
              <a:t> оны </a:t>
            </a:r>
            <a:r>
              <a:rPr lang="ru-RU" dirty="0" err="1" smtClean="0"/>
              <a:t>алмастыратын</a:t>
            </a:r>
            <a:r>
              <a:rPr lang="ru-RU" dirty="0" smtClean="0"/>
              <a:t> </a:t>
            </a:r>
            <a:r>
              <a:rPr lang="ru-RU" dirty="0" err="1" smtClean="0"/>
              <a:t>тұлғаның бұйрығымен рәсімделіп</a:t>
            </a:r>
            <a:r>
              <a:rPr lang="ru-RU" dirty="0" smtClean="0"/>
              <a:t>, </a:t>
            </a:r>
            <a:r>
              <a:rPr lang="ru-RU" dirty="0" err="1" smtClean="0"/>
              <a:t>тиісті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беруді</a:t>
            </a:r>
            <a:r>
              <a:rPr lang="ru-RU" dirty="0" smtClean="0"/>
              <a:t> </a:t>
            </a:r>
            <a:r>
              <a:rPr lang="ru-RU" dirty="0" err="1" smtClean="0"/>
              <a:t>басқару органының назарына</a:t>
            </a:r>
            <a:r>
              <a:rPr lang="ru-RU" dirty="0" smtClean="0"/>
              <a:t>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ауысым</a:t>
            </a:r>
            <a:r>
              <a:rPr lang="ru-RU" dirty="0" smtClean="0"/>
              <a:t> </a:t>
            </a:r>
            <a:r>
              <a:rPr lang="ru-RU" dirty="0" err="1" smtClean="0"/>
              <a:t>үшін сағат </a:t>
            </a:r>
            <a:r>
              <a:rPr lang="ru-RU" dirty="0" smtClean="0"/>
              <a:t>06.00-ден 07.00-ге </a:t>
            </a:r>
            <a:r>
              <a:rPr lang="ru-RU" dirty="0" err="1" smtClean="0"/>
              <a:t>дейін</a:t>
            </a:r>
            <a:r>
              <a:rPr lang="ru-RU" dirty="0" smtClean="0"/>
              <a:t>, </a:t>
            </a:r>
            <a:r>
              <a:rPr lang="ru-RU" dirty="0" err="1" smtClean="0"/>
              <a:t>екінші</a:t>
            </a:r>
            <a:r>
              <a:rPr lang="ru-RU" dirty="0" smtClean="0"/>
              <a:t> </a:t>
            </a:r>
            <a:r>
              <a:rPr lang="ru-RU" dirty="0" err="1" smtClean="0"/>
              <a:t>және үшінші ауысымдар</a:t>
            </a:r>
            <a:r>
              <a:rPr lang="ru-RU" dirty="0" smtClean="0"/>
              <a:t> </a:t>
            </a:r>
            <a:r>
              <a:rPr lang="ru-RU" dirty="0" err="1" smtClean="0"/>
              <a:t>үшін сағат </a:t>
            </a:r>
            <a:r>
              <a:rPr lang="ru-RU" dirty="0" smtClean="0"/>
              <a:t>10.30-дан 12.00-ге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жеткізіледі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      16. </a:t>
            </a:r>
            <a:r>
              <a:rPr lang="ru-RU" dirty="0" err="1" smtClean="0"/>
              <a:t>Қолайсыз ауа</a:t>
            </a:r>
            <a:r>
              <a:rPr lang="ru-RU" dirty="0" smtClean="0"/>
              <a:t> </a:t>
            </a:r>
            <a:r>
              <a:rPr lang="ru-RU" dirty="0" err="1" smtClean="0"/>
              <a:t>райы</a:t>
            </a:r>
            <a:r>
              <a:rPr lang="ru-RU" dirty="0" smtClean="0"/>
              <a:t> </a:t>
            </a:r>
            <a:r>
              <a:rPr lang="ru-RU" dirty="0" err="1" smtClean="0"/>
              <a:t>метеожағдайлары кезінде</a:t>
            </a:r>
            <a:r>
              <a:rPr lang="ru-RU" dirty="0" smtClean="0"/>
              <a:t> </a:t>
            </a:r>
            <a:r>
              <a:rPr lang="ru-RU" dirty="0" err="1" smtClean="0"/>
              <a:t>қашықтан оқыту бойынша</a:t>
            </a:r>
            <a:r>
              <a:rPr lang="ru-RU" dirty="0" smtClean="0"/>
              <a:t> </a:t>
            </a:r>
            <a:r>
              <a:rPr lang="ru-RU" dirty="0" err="1" smtClean="0"/>
              <a:t>оқу процесін</a:t>
            </a:r>
            <a:r>
              <a:rPr lang="ru-RU" dirty="0" smtClean="0"/>
              <a:t> </a:t>
            </a:r>
            <a:r>
              <a:rPr lang="ru-RU" dirty="0" err="1" smtClean="0"/>
              <a:t>ұйымдастыру туралы</a:t>
            </a:r>
            <a:r>
              <a:rPr lang="ru-RU" dirty="0" smtClean="0"/>
              <a:t> </a:t>
            </a:r>
            <a:r>
              <a:rPr lang="ru-RU" dirty="0" err="1" smtClean="0"/>
              <a:t>бұйрықта:</a:t>
            </a:r>
            <a:endParaRPr lang="ru-RU" dirty="0" smtClean="0"/>
          </a:p>
          <a:p>
            <a:pPr fontAlgn="base"/>
            <a:r>
              <a:rPr lang="ru-RU" dirty="0" smtClean="0"/>
              <a:t>      1) </a:t>
            </a:r>
            <a:r>
              <a:rPr lang="ru-RU" dirty="0" err="1" smtClean="0"/>
              <a:t>қашықтан оқыту жүзеге асырылатын</a:t>
            </a:r>
            <a:r>
              <a:rPr lang="ru-RU" dirty="0" smtClean="0"/>
              <a:t> </a:t>
            </a:r>
            <a:r>
              <a:rPr lang="ru-RU" dirty="0" err="1" smtClean="0"/>
              <a:t>сыныптар</a:t>
            </a:r>
            <a:r>
              <a:rPr lang="ru-RU" dirty="0" smtClean="0"/>
              <a:t>, </a:t>
            </a:r>
            <a:r>
              <a:rPr lang="ru-RU" dirty="0" err="1" smtClean="0"/>
              <a:t>топтар</a:t>
            </a:r>
            <a:r>
              <a:rPr lang="ru-RU" dirty="0" smtClean="0"/>
              <a:t>, </a:t>
            </a:r>
            <a:r>
              <a:rPr lang="ru-RU" dirty="0" err="1" smtClean="0"/>
              <a:t>ауысымы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      2)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ұйымының жұмыс істеу</a:t>
            </a:r>
            <a:r>
              <a:rPr lang="ru-RU" dirty="0" smtClean="0"/>
              <a:t> </a:t>
            </a:r>
            <a:r>
              <a:rPr lang="ru-RU" dirty="0" err="1" smtClean="0"/>
              <a:t>режимі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457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</cp:revision>
  <dcterms:created xsi:type="dcterms:W3CDTF">2025-11-10T08:39:24Z</dcterms:created>
  <dcterms:modified xsi:type="dcterms:W3CDTF">2025-11-10T10:50:50Z</dcterms:modified>
</cp:coreProperties>
</file>