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adilet.zan.kz/kaz/docs/V2200029031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988840"/>
            <a:ext cx="67687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алушылардың үлгеріміне ағымдағы бақылауды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үргізу бойынша әдістемелік ұсынымдар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156" y="5445224"/>
            <a:ext cx="47949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Дайындаған: ДОІЖ орынбасары Каренова А.С</a:t>
            </a:r>
          </a:p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2024 жыл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836173" y="263932"/>
            <a:ext cx="347165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"Ақмола облысы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</a:t>
            </a: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ілім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басқармасының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Бұланды ауданы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бойынша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білім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бөлімі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Макинск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қаласының мектеп-лицейі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 КММ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20688"/>
            <a:ext cx="763284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23.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алушылар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жиынтық бағалау өткізу күні объективті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себептерге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(денсаулық жағдайына байланысты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жақын туыстарының қайтыс болуы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қолайсыз метеожағдайларға байланысты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барлық деңгейдегі жарыстарға, конференцияларға, олимпиадаларға және ғылыми жобалар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конкурстарына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қатысу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болмаған жағдайда жиынтық бағалауды жеке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кесте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тапсырады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  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Ағымдағы тоқсан/жартыжылдық аяқталғанға дейін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жиынтық жұмыстарды тапсырмаған жағдайда білім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алушыға жиынтық жұмыстарды тапсырғанға дейін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уақытша аттестатталмады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белгі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электронды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журналда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қойылады.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Тапсыру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қорытындысы бойынша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төртінші/жартыжылдық баға қойылады.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   24. БЖБ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ТЖБ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қорытындысы болмаған жағдайда білім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алушы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уақытша аттестаттаудан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өтпеген болып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есептеледі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   25.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Ағымдағы жылғы білім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алушылардың жазбаша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жиынтық жұмыстары мектепте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оқу жылы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аяқталғанға дейін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сақталады.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764704"/>
            <a:ext cx="69847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27. </a:t>
            </a:r>
            <a:r>
              <a:rPr lang="ru-RU" sz="2000" dirty="0" err="1" smtClean="0"/>
              <a:t>Жиынтық бағалау қорытындысы бойынша</a:t>
            </a:r>
            <a:r>
              <a:rPr lang="ru-RU" sz="2000" dirty="0" smtClean="0"/>
              <a:t> </a:t>
            </a:r>
            <a:r>
              <a:rPr lang="ru-RU" sz="2000" dirty="0" err="1" smtClean="0"/>
              <a:t>ақпарат білім</a:t>
            </a:r>
            <a:r>
              <a:rPr lang="ru-RU" sz="2000" dirty="0" smtClean="0"/>
              <a:t> </a:t>
            </a:r>
            <a:r>
              <a:rPr lang="ru-RU" sz="2000" dirty="0" err="1" smtClean="0"/>
              <a:t>алушыларға және ата-аналарға немесе</a:t>
            </a:r>
            <a:r>
              <a:rPr lang="ru-RU" sz="2000" dirty="0" smtClean="0"/>
              <a:t> </a:t>
            </a:r>
            <a:r>
              <a:rPr lang="ru-RU" sz="2000" dirty="0" err="1" smtClean="0"/>
              <a:t>баланың өзге </a:t>
            </a:r>
            <a:r>
              <a:rPr lang="ru-RU" sz="2000" dirty="0" smtClean="0"/>
              <a:t>де </a:t>
            </a:r>
            <a:r>
              <a:rPr lang="ru-RU" sz="2000" dirty="0" err="1" smtClean="0"/>
              <a:t>заңды өкілдеріне қағаз түрінде немесе</a:t>
            </a:r>
            <a:r>
              <a:rPr lang="ru-RU" sz="2000" dirty="0" smtClean="0"/>
              <a:t> </a:t>
            </a:r>
            <a:r>
              <a:rPr lang="ru-RU" sz="2000" dirty="0" err="1" smtClean="0"/>
              <a:t>электронды</a:t>
            </a:r>
            <a:r>
              <a:rPr lang="ru-RU" sz="2000" dirty="0" smtClean="0"/>
              <a:t> </a:t>
            </a:r>
            <a:r>
              <a:rPr lang="ru-RU" sz="2000" dirty="0" err="1" smtClean="0"/>
              <a:t>нұсқада беріледі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204864"/>
            <a:ext cx="78488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Аптасына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сағат оқу жүктемесі кезінде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жартыжылдыққа баға формативті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бағалау және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БЖБ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нәтижесі бойынша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қойылады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     29.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Ата-аналарының немесе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өзге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заңды өкілдерінің өтініші бойынша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психологиялық-медициналық-педагогикалық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консультация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қорытындысы бойынша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қайта оқу жылы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ұсынылатын білім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алушыларды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қоспағанда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1-сыныптың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алушылары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екінші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оқу жылына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қалдырылмайды.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     1-сыныпта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баланы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қайта оқыту педагогикалық кеңестің шешімімен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ресімделеді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31640" y="980728"/>
            <a:ext cx="67687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Білім алушылардың үлгеріміне ағымдағы бақылауды, аралық және қорытынды жүргізу -  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Қазақстан Республикасы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және ғылым министрінің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«Орта,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техникалық және кәсіптік,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орта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білімнен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кейінгі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ұйымдары үшін білім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алушылардың үлгеріміне ағымдағы бақылауды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аралық және қорытынды аттестаттауды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өткізудің үлгілік қағидаларын бекіту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2008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жылғы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наурыздағы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 125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Бұйрығы негізінде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асырылады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483768" y="476672"/>
          <a:ext cx="6096000" cy="1220224"/>
        </p:xfrm>
        <a:graphic>
          <a:graphicData uri="http://schemas.openxmlformats.org/drawingml/2006/table">
            <a:tbl>
              <a:tblPr/>
              <a:tblGrid>
                <a:gridCol w="3836019"/>
                <a:gridCol w="2259981"/>
              </a:tblGrid>
              <a:tr h="262429">
                <a:tc>
                  <a:txBody>
                    <a:bodyPr/>
                    <a:lstStyle/>
                    <a:p>
                      <a:pPr algn="r" fontAlgn="t"/>
                      <a:endParaRPr lang="ru-RU" sz="1300" dirty="0"/>
                    </a:p>
                  </a:txBody>
                  <a:tcPr marL="34170" marR="34170" marT="20502" marB="2050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err="1" smtClean="0"/>
                        <a:t>Қазақстан Республикасы</a:t>
                      </a:r>
                      <a:endParaRPr lang="ru-RU" sz="1300" dirty="0" smtClean="0"/>
                    </a:p>
                  </a:txBody>
                  <a:tcPr marL="65607" marR="65607" marT="32804" marB="32804">
                    <a:lnL>
                      <a:noFill/>
                    </a:lnL>
                  </a:tcPr>
                </a:tc>
              </a:tr>
              <a:tr h="237826">
                <a:tc>
                  <a:txBody>
                    <a:bodyPr/>
                    <a:lstStyle/>
                    <a:p>
                      <a:pPr algn="r" fontAlgn="t"/>
                      <a:r>
                        <a:rPr lang="ru-RU" sz="1300" dirty="0"/>
                        <a:t> </a:t>
                      </a:r>
                    </a:p>
                  </a:txBody>
                  <a:tcPr marL="34170" marR="34170" marT="20502" marB="2050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300"/>
                        <a:t>Білім және ғылым министрінің</a:t>
                      </a:r>
                    </a:p>
                  </a:txBody>
                  <a:tcPr marL="34170" marR="34170" marT="20502" marB="20502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7826">
                <a:tc>
                  <a:txBody>
                    <a:bodyPr/>
                    <a:lstStyle/>
                    <a:p>
                      <a:pPr algn="r" fontAlgn="t"/>
                      <a:r>
                        <a:rPr lang="ru-RU" sz="1300" dirty="0"/>
                        <a:t> </a:t>
                      </a:r>
                    </a:p>
                  </a:txBody>
                  <a:tcPr marL="34170" marR="34170" marT="20502" marB="2050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300" dirty="0"/>
                        <a:t>2008 </a:t>
                      </a:r>
                      <a:r>
                        <a:rPr lang="ru-RU" sz="1300" dirty="0" err="1"/>
                        <a:t>жылғы </a:t>
                      </a:r>
                      <a:r>
                        <a:rPr lang="ru-RU" sz="1300" dirty="0"/>
                        <a:t>18 </a:t>
                      </a:r>
                      <a:r>
                        <a:rPr lang="ru-RU" sz="1300" dirty="0" err="1"/>
                        <a:t>наурыздағы</a:t>
                      </a:r>
                      <a:endParaRPr lang="ru-RU" sz="1300" dirty="0"/>
                    </a:p>
                  </a:txBody>
                  <a:tcPr marL="34170" marR="34170" marT="20502" marB="2050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7826">
                <a:tc>
                  <a:txBody>
                    <a:bodyPr/>
                    <a:lstStyle/>
                    <a:p>
                      <a:pPr algn="r" fontAlgn="t"/>
                      <a:r>
                        <a:rPr lang="ru-RU" sz="1300"/>
                        <a:t> </a:t>
                      </a:r>
                    </a:p>
                  </a:txBody>
                  <a:tcPr marL="34170" marR="34170" marT="20502" marB="2050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300" dirty="0"/>
                        <a:t>№ 125 </a:t>
                      </a:r>
                      <a:r>
                        <a:rPr lang="ru-RU" sz="1300" dirty="0" err="1"/>
                        <a:t>бұйрығына</a:t>
                      </a:r>
                      <a:endParaRPr lang="ru-RU" sz="1300" dirty="0"/>
                    </a:p>
                  </a:txBody>
                  <a:tcPr marL="34170" marR="34170" marT="20502" marB="2050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7826">
                <a:tc>
                  <a:txBody>
                    <a:bodyPr/>
                    <a:lstStyle/>
                    <a:p>
                      <a:pPr algn="r" fontAlgn="t"/>
                      <a:r>
                        <a:rPr lang="ru-RU" sz="1300"/>
                        <a:t> </a:t>
                      </a:r>
                    </a:p>
                  </a:txBody>
                  <a:tcPr marL="34170" marR="34170" marT="20502" marB="2050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300" dirty="0"/>
                        <a:t>1-қосымша</a:t>
                      </a:r>
                    </a:p>
                  </a:txBody>
                  <a:tcPr marL="34170" marR="34170" marT="20502" marB="2050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115616" y="1556792"/>
            <a:ext cx="37381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1-тарау.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ережелер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2204864"/>
            <a:ext cx="770485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алушылардың оқуда нақты қол жеткізген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нәтижелерін оқытудан күтілетін нәтижелермен әзірленген өлшемшарттар негізінде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салыстыру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   2)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бағалау өлшемшарттары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алушылардың оқу жетістіктерін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бағалау жүргізуге негіз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болатын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белгі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   3)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алушылардың үлгерімін ағымдық бақылау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бұл жалпы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оқу бағдарламасына сәйкес ағымдағы сабақ барысында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педагог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жүргізетін білім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алушылардың білімдерін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жүйелі тексеру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   4)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алушыларды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аралық аттестаттау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алушылардың оқу аяқталғаннан кейін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оқу пәнінің бір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бөлігінің немесе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бүкіл көлемінің мазмұнын игеру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сапасын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бағалау мақсатында жүргізілетін рәсім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842493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алушыларды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қорытынды аттестаттау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Қазақстан Республикасы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Оқу-ағарту министрінің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жылғы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тамыздағы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№ 348 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бұйрығымен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бекітілген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берудің мемлекеттік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жалпыға міндетті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стандартында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қарастырылған оқу пәндерінің көлемін меңгеру дәрежесін анықтау мақсатында жүргізілетін рәсім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   6)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жиынтық бағалау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оқу кезеңін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тоқсан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оқу жылы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сондай-ақ оқу бағдарламасына сәйкес бөлімдерді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ортақ тақырыптарды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оқып аяқтағаннан кейін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өткізілетін бағалау түрі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   7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модерация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бағалаудың объективтілігін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және айқындығын қамтамасыз ету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үшін балдарды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қоюды стандарттау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мақсатында тоқсандық жиынтық бағалау бойынша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алушылардың жұмысын талқылау процесі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   8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оқытудан күтілетін нәтижелер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оқыту процесі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аяқталғанда білім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алушының нені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біліп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түсініп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көрсете алатынын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сипаттайтын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құзыреттіліктер жиынтығы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   9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формативті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бағалау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сыныптағы күнделікті жұмыс барысында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жүргізілетін бағалау түрі білім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алушылардың үлгерімінің ағымдағы көрсеткіші болып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оқу барысында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алушы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мұғалім арасындағы жедел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өзара байланысты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алушы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педагог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арасындағы кері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қамтамасыз етеді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және білім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процесін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жетілдіруге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мүмкіндік береді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332656"/>
            <a:ext cx="7704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2-тарау.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алушылардың үлгеріміне ағымдық бақылау жүргізудің тәртібі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340768"/>
            <a:ext cx="828092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3.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алушылардың оқу жетістігін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бағалау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формативтік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және жиынтық бағалау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нысандарында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жүзеге асырылады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   4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Формативтік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бағалау,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 оның ішінде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үй жұмысын бағалау білім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алушылардың оқу мақсаттарына қол жеткізуіне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мониторинг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жүргізу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сабақта сараланған жұмысты одан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әрі құру үшін жүргізіледі және педагогтің ұсыныстары арқылы жазбаша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нысанда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дәптерлерде немесе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күнделік кз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журналында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жүзеге асырылады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   5.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Формативтік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 кезінде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мұғалім сабақта кері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жүзеге асырады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Педагог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алушылардың санын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кері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нысанын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және жиілігін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дербес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анықтайды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   6.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Формативті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бағалау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нәтижелері қағаз түрінде басып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шығаруды және сақтауды талап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етпейді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  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Формативті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бағалау нәтижелерін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ұсыну білім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алушылардың орындалған жұмыстарында және/немесе электронды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журналдарда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балл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түрінде жүзеге асырылады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педагог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түсінік бере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82089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алушылардың үлгеріміне ағымдық бақылауды тоқсан, бөлім (ортақ тақырып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аяқталғаннан кейін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оқу материалдарының мазмұнын меңгеру деңгейін анықтау және қадағалау үшін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жиынтық бағалау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нысанында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педагогтер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жүргізеді.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1-сыныпта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алушылардың оқу жетістіктері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бағаланбайды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     8. 2-11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оқушыларына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формативті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БЖБ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ТЖБ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нәтижелері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алушыларға тоқсандық оқу жетістіктерін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бағалау кезінде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ескерілетін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балдар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қойылады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828092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Сабақта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БЖБ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орындау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үшін өткізу нысаны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бақылау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практикалық немесе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шығармашылық жұмыс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жоба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эссе, диктант,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мазмұндама, шығарма, тестілеу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және басқалар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мен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уақытын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дербес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айқындайды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БЖБ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үшін максималды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балл 1-4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сыныптарда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кемінде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балдан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артық емес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5-11 (12)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сыныптарда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кемінде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балдан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артық емес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   10.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БЖБ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ТЖБ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қойылатын қорытынды балды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қою кезінде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қолмен жөнделген жер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сондай-ақ оқу тапсырмалары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есептер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шарттарын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ресімдеуі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есептелмейді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мінез-құлқы үшін балдар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төмендетілмейді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   11.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Аптасына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сағат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оқу жүктемесі кезінде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БЖБ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қажет болған жағдайда бөлімдерді біріктіре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тоқсанына екі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реттен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артық жүргізілмейді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қорытынды баға жартыжылдыққа қойылады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   12.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БЖБ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тоқсанына үш реттен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артық өткізілмейді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Бөлімдер/ортақ тақырыптар тоқсанына төрт және одан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көп бөлімдерді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ортақ тақырыптарды оқып-зерделеген жағдайда тақырыптардың ерекшеліктерін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және оқыту мақсаттарының санын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біріктіріледі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Оны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кезеңде өткізуге болады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7693"/>
            <a:ext cx="86409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13.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Оқу пәндерінің күрделілік деңгейін есепке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ала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күнде </a:t>
            </a:r>
            <a:r>
              <a:rPr lang="ru-RU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үштен артық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ТЖБ </a:t>
            </a:r>
            <a:r>
              <a:rPr lang="ru-RU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өткізуге болмайды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ТЖБ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тоқсан аяқталатын соңғы күні өткізілмейді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оқу пәні бойынша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БЖБ мен ТЖБ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күнде өткізілмейді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  </a:t>
            </a: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   15.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берілуіне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қажеттіліктері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бар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алушыларды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бағалау кезінде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мұғалім сараланған және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тапсырмаларды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қолданады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сондай-ақ білім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алушының ерекшеліктерін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есепке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ала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оның ішінде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оқу бағдарламаларын іске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асыру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бағалау өлшемшарттарына өзгерістер енгізеді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  </a:t>
            </a: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16.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"Көркем еңбек",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"Музыка", "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", "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Алғашқы әскери және технологиялық дайындық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және бастауыш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мектепте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Цифрлық сауаттылық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«,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«А»  </a:t>
            </a:r>
            <a:r>
              <a:rPr lang="ru-RU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сыныбында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таңдау пәндері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қазақт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геометрия, география)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пәндері бойынша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БЖБ мен ТЖБ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өткізілмейді және тоқсан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жартыжылдық және оқу жылының қорытындысы бойынша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«ЕСП»  ("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есептелінді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»)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белгі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жазылады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867645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19.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Жиынтық бағалау тапсырмалары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алушылармен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орындалады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және оқу бағдарламасына сәйкес олар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өткен материалдарды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қамтиды.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   20.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Формативті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және жиынтық бағалау тапсырмаларын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академиялық адалдық принциптерін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сақтай отырып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педагогтер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дербес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дайындайды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   21. ТЖБ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өткізер алдында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педагогтердің тапсырмалардың оқу мақсаттарына сәйкестігін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тапсырмалар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көлемін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тапсырмаларды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орындауға арналған нұсқаулықтарды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орындау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уақытын талқылайды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  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Тілдік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пәндер бойынша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жиынтық бағалау сөйлеу қызметінің төрт түрі (тыңдалым (тыңдау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айтылым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оқылым, жазылым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жүргізіледі.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Тыңдалым (тыңдау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және айтылым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дағдыларын бағалау жиынтық бағалауды өткізу жоспарланған аптаның ішінде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сабақтың барысында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жүргізіледі.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   22.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Даулы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мәселелер туындаған жағдайда білім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алушылардың тоқсандағы оқу жетістіктерінің нәтижелері бойынша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жазбаша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түрде өткізілетін жиынтық бағалауда объективтілікті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және ашықтықты қамтамасыз ету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үшін және/немесе педагогикалық кеңестің шешімімен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педагогтер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қажет болған жағдайда,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ТЖБ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бағасы қойылғанға дейін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күннен кешіктірмей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модерация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жүргізеді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  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Балдары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өзгертілуі тиіс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болатын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алушылардың тоқсандық жиынтық жұмыстарының модерациясы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жүргізілген жағдайда олар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қайта тексеріледі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Модерация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қорытындысы бойынша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ТЖБ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үшін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балл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өсу жағына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азаю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жағына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өзгереді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312</Words>
  <Application>Microsoft Office PowerPoint</Application>
  <PresentationFormat>Экран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</cp:revision>
  <dcterms:created xsi:type="dcterms:W3CDTF">2024-10-11T03:34:32Z</dcterms:created>
  <dcterms:modified xsi:type="dcterms:W3CDTF">2024-10-11T07:22:40Z</dcterms:modified>
</cp:coreProperties>
</file>