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tcenter.kz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1124744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Білім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алушылардың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білім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жетістіктеріне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мониторинг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жүргізу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қағидаларын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бекіту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туралы</a:t>
            </a:r>
            <a:endParaRPr lang="ru-RU" sz="2400" dirty="0" smtClean="0"/>
          </a:p>
          <a:p>
            <a:r>
              <a:rPr lang="en-US" sz="2400" dirty="0" err="1" smtClean="0"/>
              <a:t>Қазақстан</a:t>
            </a:r>
            <a:r>
              <a:rPr lang="en-US" sz="2400" dirty="0" smtClean="0"/>
              <a:t> </a:t>
            </a:r>
            <a:r>
              <a:rPr lang="en-US" sz="2400" dirty="0" err="1" smtClean="0"/>
              <a:t>Республикасы</a:t>
            </a:r>
            <a:r>
              <a:rPr lang="en-US" sz="2400" dirty="0" smtClean="0"/>
              <a:t> </a:t>
            </a:r>
            <a:r>
              <a:rPr lang="en-US" sz="2400" dirty="0" err="1" smtClean="0"/>
              <a:t>Білім</a:t>
            </a:r>
            <a:r>
              <a:rPr lang="en-US" sz="2400" dirty="0" smtClean="0"/>
              <a:t> </a:t>
            </a:r>
            <a:r>
              <a:rPr lang="en-US" sz="2400" dirty="0" err="1" smtClean="0"/>
              <a:t>және</a:t>
            </a:r>
            <a:r>
              <a:rPr lang="en-US" sz="2400" dirty="0" smtClean="0"/>
              <a:t> </a:t>
            </a:r>
            <a:r>
              <a:rPr lang="en-US" sz="2400" dirty="0" err="1" smtClean="0"/>
              <a:t>ғылым</a:t>
            </a:r>
            <a:r>
              <a:rPr lang="en-US" sz="2400" dirty="0" smtClean="0"/>
              <a:t> </a:t>
            </a:r>
            <a:r>
              <a:rPr lang="en-US" sz="2400" dirty="0" err="1" smtClean="0"/>
              <a:t>министрінің</a:t>
            </a:r>
            <a:r>
              <a:rPr lang="en-US" sz="2400" dirty="0" smtClean="0"/>
              <a:t> 2021 </a:t>
            </a:r>
            <a:r>
              <a:rPr lang="en-US" sz="2400" dirty="0" err="1" smtClean="0"/>
              <a:t>жылғы</a:t>
            </a:r>
            <a:r>
              <a:rPr lang="en-US" sz="2400" dirty="0" smtClean="0"/>
              <a:t> 5 </a:t>
            </a:r>
            <a:r>
              <a:rPr lang="en-US" sz="2400" dirty="0" err="1" smtClean="0"/>
              <a:t>мамырдағы</a:t>
            </a:r>
            <a:r>
              <a:rPr lang="en-US" sz="2400" dirty="0" smtClean="0"/>
              <a:t> № 204 </a:t>
            </a:r>
            <a:r>
              <a:rPr lang="en-US" sz="2400" dirty="0" err="1" smtClean="0"/>
              <a:t>бұйрығы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39330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ҚР </a:t>
            </a:r>
            <a:r>
              <a:rPr lang="en-US" dirty="0" err="1" smtClean="0"/>
              <a:t>Оқу-ағарту</a:t>
            </a:r>
            <a:r>
              <a:rPr lang="en-US" dirty="0" smtClean="0"/>
              <a:t> </a:t>
            </a:r>
            <a:r>
              <a:rPr lang="en-US" dirty="0" err="1" smtClean="0"/>
              <a:t>министрінің</a:t>
            </a:r>
            <a:r>
              <a:rPr lang="en-US" dirty="0" smtClean="0"/>
              <a:t> </a:t>
            </a:r>
            <a:r>
              <a:rPr lang="en-US" dirty="0" err="1" smtClean="0"/>
              <a:t>м.а</a:t>
            </a:r>
            <a:r>
              <a:rPr lang="en-US" dirty="0" smtClean="0"/>
              <a:t>. 27.06.2023 № 183</a:t>
            </a:r>
            <a:r>
              <a:rPr lang="kk-KZ" dirty="0" smtClean="0"/>
              <a:t> бұйрығы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39752" y="260648"/>
          <a:ext cx="6096000" cy="891072"/>
        </p:xfrm>
        <a:graphic>
          <a:graphicData uri="http://schemas.openxmlformats.org/drawingml/2006/table">
            <a:tbl>
              <a:tblPr/>
              <a:tblGrid>
                <a:gridCol w="3830927"/>
                <a:gridCol w="2265073"/>
              </a:tblGrid>
              <a:tr h="694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86" marR="7386" marT="7386" marB="73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Қазақстан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Республикасының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Білім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және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ғылым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министрі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жылғы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мамырдағы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204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бұйрығына</a:t>
                      </a:r>
                      <a: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05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1-қосымша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386" marR="7386" marT="7386" marB="738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332656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алушылардың</a:t>
            </a: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жетістіктеріне</a:t>
            </a: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мониторинг</a:t>
            </a: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жүргізу</a:t>
            </a: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қағидалары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2474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/>
              <a:t>Б</a:t>
            </a:r>
            <a:r>
              <a:rPr lang="en-US" sz="2000" dirty="0" err="1" smtClean="0"/>
              <a:t>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алушылардың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сапасын</a:t>
            </a:r>
            <a:r>
              <a:rPr lang="en-US" sz="2000" dirty="0" smtClean="0"/>
              <a:t> </a:t>
            </a:r>
            <a:r>
              <a:rPr lang="en-US" sz="2000" dirty="0" err="1" smtClean="0"/>
              <a:t>жүйелі</a:t>
            </a:r>
            <a:r>
              <a:rPr lang="en-US" sz="2000" dirty="0" smtClean="0"/>
              <a:t> </a:t>
            </a:r>
            <a:r>
              <a:rPr lang="en-US" sz="2000" dirty="0" err="1" smtClean="0"/>
              <a:t>бақылау</a:t>
            </a:r>
            <a:r>
              <a:rPr lang="en-US" sz="2000" dirty="0" smtClean="0"/>
              <a:t> </a:t>
            </a:r>
            <a:r>
              <a:rPr lang="en-US" sz="2000" dirty="0" err="1" smtClean="0"/>
              <a:t>болып</a:t>
            </a:r>
            <a:r>
              <a:rPr lang="en-US" sz="2000" dirty="0" smtClean="0"/>
              <a:t> </a:t>
            </a:r>
            <a:r>
              <a:rPr lang="en-US" sz="2000" dirty="0" err="1" smtClean="0"/>
              <a:t>табылады</a:t>
            </a:r>
            <a:r>
              <a:rPr lang="en-US" sz="2000" dirty="0" smtClean="0"/>
              <a:t>. </a:t>
            </a:r>
            <a:endParaRPr lang="kk-KZ" sz="2000" dirty="0" smtClean="0"/>
          </a:p>
          <a:p>
            <a:endParaRPr lang="kk-KZ" sz="2000" dirty="0" smtClean="0"/>
          </a:p>
          <a:p>
            <a:r>
              <a:rPr lang="en-US" sz="2000" dirty="0" smtClean="0"/>
              <a:t>ББЖМ </a:t>
            </a:r>
            <a:r>
              <a:rPr lang="en-US" sz="2000" dirty="0" err="1" smtClean="0"/>
              <a:t>кейіннен</a:t>
            </a:r>
            <a:r>
              <a:rPr lang="en-US" sz="2000" dirty="0" smtClean="0"/>
              <a:t> </a:t>
            </a:r>
            <a:r>
              <a:rPr lang="en-US" sz="2000" dirty="0" err="1" smtClean="0"/>
              <a:t>әдістемелік</a:t>
            </a:r>
            <a:r>
              <a:rPr lang="en-US" sz="2000" dirty="0" smtClean="0"/>
              <a:t> </a:t>
            </a:r>
            <a:r>
              <a:rPr lang="en-US" sz="2000" dirty="0" err="1" smtClean="0"/>
              <a:t>көмек</a:t>
            </a:r>
            <a:r>
              <a:rPr lang="en-US" sz="2000" dirty="0" smtClean="0"/>
              <a:t> </a:t>
            </a:r>
            <a:r>
              <a:rPr lang="en-US" sz="2000" dirty="0" err="1" smtClean="0"/>
              <a:t>көрсете</a:t>
            </a:r>
            <a:r>
              <a:rPr lang="en-US" sz="2000" dirty="0" smtClean="0"/>
              <a:t> </a:t>
            </a:r>
            <a:r>
              <a:rPr lang="en-US" sz="2000" dirty="0" err="1" smtClean="0"/>
              <a:t>отырып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сапасын</a:t>
            </a:r>
            <a:r>
              <a:rPr lang="en-US" sz="2000" dirty="0" smtClean="0"/>
              <a:t> </a:t>
            </a:r>
            <a:r>
              <a:rPr lang="en-US" sz="2000" dirty="0" err="1" smtClean="0"/>
              <a:t>қамтамасыз</a:t>
            </a:r>
            <a:r>
              <a:rPr lang="en-US" sz="2000" dirty="0" smtClean="0"/>
              <a:t> </a:t>
            </a:r>
            <a:r>
              <a:rPr lang="en-US" sz="2000" dirty="0" err="1" smtClean="0"/>
              <a:t>ету</a:t>
            </a:r>
            <a:r>
              <a:rPr lang="en-US" sz="2000" dirty="0" smtClean="0"/>
              <a:t> </a:t>
            </a:r>
            <a:r>
              <a:rPr lang="en-US" sz="2000" dirty="0" err="1" smtClean="0"/>
              <a:t>жөнінде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ұсынымдар</a:t>
            </a:r>
            <a:r>
              <a:rPr lang="en-US" sz="2000" dirty="0" smtClean="0"/>
              <a:t> </a:t>
            </a:r>
            <a:r>
              <a:rPr lang="en-US" sz="2000" dirty="0" err="1" smtClean="0"/>
              <a:t>әзірлей</a:t>
            </a:r>
            <a:r>
              <a:rPr lang="en-US" sz="2000" dirty="0" smtClean="0"/>
              <a:t> </a:t>
            </a:r>
            <a:r>
              <a:rPr lang="en-US" sz="2000" dirty="0" err="1" smtClean="0"/>
              <a:t>отырып</a:t>
            </a:r>
            <a:r>
              <a:rPr lang="en-US" sz="2000" dirty="0" smtClean="0"/>
              <a:t>, </a:t>
            </a:r>
            <a:r>
              <a:rPr lang="en-US" sz="2000" dirty="0" err="1" smtClean="0"/>
              <a:t>тестілеу</a:t>
            </a:r>
            <a:r>
              <a:rPr lang="en-US" sz="2000" dirty="0" smtClean="0"/>
              <a:t> </a:t>
            </a:r>
            <a:r>
              <a:rPr lang="en-US" sz="2000" dirty="0" err="1" smtClean="0"/>
              <a:t>нәтижелерін</a:t>
            </a:r>
            <a:r>
              <a:rPr lang="en-US" sz="2000" dirty="0" smtClean="0"/>
              <a:t> </a:t>
            </a:r>
            <a:r>
              <a:rPr lang="en-US" sz="2000" dirty="0" err="1" smtClean="0"/>
              <a:t>дайындауды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жүргізуді</a:t>
            </a:r>
            <a:r>
              <a:rPr lang="en-US" sz="2000" dirty="0" smtClean="0"/>
              <a:t>, </a:t>
            </a:r>
            <a:r>
              <a:rPr lang="en-US" sz="2000" dirty="0" err="1" smtClean="0"/>
              <a:t>өңдеуді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жүйелі</a:t>
            </a:r>
            <a:r>
              <a:rPr lang="en-US" sz="2000" dirty="0" smtClean="0"/>
              <a:t> </a:t>
            </a:r>
            <a:r>
              <a:rPr lang="en-US" sz="2000" dirty="0" err="1" smtClean="0"/>
              <a:t>талдауды</a:t>
            </a:r>
            <a:r>
              <a:rPr lang="en-US" sz="2000" dirty="0" smtClean="0"/>
              <a:t> </a:t>
            </a:r>
            <a:r>
              <a:rPr lang="en-US" sz="2000" dirty="0" err="1" smtClean="0"/>
              <a:t>қамтиды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40968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      3. </a:t>
            </a:r>
            <a:r>
              <a:rPr lang="en-US" sz="2000" dirty="0" err="1" smtClean="0"/>
              <a:t>Бастауыш</a:t>
            </a:r>
            <a:r>
              <a:rPr lang="en-US" sz="2000" dirty="0" smtClean="0"/>
              <a:t>, </a:t>
            </a:r>
            <a:r>
              <a:rPr lang="en-US" sz="2000" dirty="0" err="1" smtClean="0"/>
              <a:t>негізгі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ұйымдарында</a:t>
            </a:r>
            <a:r>
              <a:rPr lang="en-US" sz="2000" dirty="0" smtClean="0"/>
              <a:t> ББЖМ МЖБС </a:t>
            </a:r>
            <a:r>
              <a:rPr lang="en-US" sz="2000" dirty="0" err="1" smtClean="0"/>
              <a:t>талаптарына</a:t>
            </a:r>
            <a:r>
              <a:rPr lang="en-US" sz="2000" dirty="0" smtClean="0"/>
              <a:t> </a:t>
            </a:r>
            <a:r>
              <a:rPr lang="en-US" sz="2000" dirty="0" err="1" smtClean="0"/>
              <a:t>сәйкес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алушылардың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сапасын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бағалау</a:t>
            </a:r>
            <a:r>
              <a:rPr lang="en-US" sz="2000" dirty="0" smtClean="0"/>
              <a:t> </a:t>
            </a:r>
            <a:r>
              <a:rPr lang="en-US" sz="2000" dirty="0" err="1" smtClean="0"/>
              <a:t>мақсатында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жүргізіледі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221088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      6. ББЖМ "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туралы</a:t>
            </a:r>
            <a:r>
              <a:rPr lang="en-US" dirty="0" smtClean="0"/>
              <a:t>" </a:t>
            </a:r>
            <a:r>
              <a:rPr lang="en-US" dirty="0" err="1" smtClean="0"/>
              <a:t>Қазақстан</a:t>
            </a:r>
            <a:r>
              <a:rPr lang="en-US" dirty="0" smtClean="0"/>
              <a:t> </a:t>
            </a:r>
            <a:r>
              <a:rPr lang="en-US" dirty="0" err="1" smtClean="0"/>
              <a:t>Республикасы</a:t>
            </a:r>
            <a:r>
              <a:rPr lang="en-US" dirty="0" smtClean="0"/>
              <a:t> </a:t>
            </a:r>
            <a:r>
              <a:rPr lang="en-US" dirty="0" err="1" smtClean="0"/>
              <a:t>Заңының</a:t>
            </a:r>
            <a:r>
              <a:rPr lang="en-US" dirty="0" smtClean="0"/>
              <a:t> (</a:t>
            </a:r>
            <a:r>
              <a:rPr lang="en-US" dirty="0" err="1" smtClean="0"/>
              <a:t>бұдан</a:t>
            </a:r>
            <a:r>
              <a:rPr lang="en-US" dirty="0" smtClean="0"/>
              <a:t> </a:t>
            </a:r>
            <a:r>
              <a:rPr lang="en-US" dirty="0" err="1" smtClean="0"/>
              <a:t>әрі</a:t>
            </a:r>
            <a:r>
              <a:rPr lang="en-US" dirty="0" smtClean="0"/>
              <a:t> – </a:t>
            </a:r>
            <a:r>
              <a:rPr lang="en-US" dirty="0" err="1" smtClean="0"/>
              <a:t>Заң</a:t>
            </a:r>
            <a:r>
              <a:rPr lang="en-US" dirty="0" smtClean="0"/>
              <a:t>) 55-бабының 4-тармағына </a:t>
            </a:r>
            <a:r>
              <a:rPr lang="en-US" dirty="0" err="1" smtClean="0"/>
              <a:t>сәйкес</a:t>
            </a:r>
            <a:r>
              <a:rPr lang="en-US" dirty="0" smtClean="0"/>
              <a:t> </a:t>
            </a:r>
            <a:r>
              <a:rPr lang="en-US" dirty="0" err="1" smtClean="0"/>
              <a:t>бастауыш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орта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ұйымдарында</a:t>
            </a:r>
            <a:r>
              <a:rPr lang="en-US" dirty="0" smtClean="0"/>
              <a:t> 4 </a:t>
            </a:r>
            <a:r>
              <a:rPr lang="en-US" dirty="0" err="1" smtClean="0"/>
              <a:t>және</a:t>
            </a:r>
            <a:r>
              <a:rPr lang="en-US" dirty="0" smtClean="0"/>
              <a:t> 9-сынып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алушыларының</a:t>
            </a:r>
            <a:r>
              <a:rPr lang="en-US" dirty="0" smtClean="0"/>
              <a:t> </a:t>
            </a:r>
            <a:r>
              <a:rPr lang="en-US" dirty="0" err="1" smtClean="0"/>
              <a:t>арасында</a:t>
            </a:r>
            <a:r>
              <a:rPr lang="kk-KZ" dirty="0" smtClean="0"/>
              <a:t> жүргізіледі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5301208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      7. </a:t>
            </a:r>
            <a:r>
              <a:rPr lang="en-US" dirty="0" err="1" smtClean="0"/>
              <a:t>Тест</a:t>
            </a:r>
            <a:r>
              <a:rPr lang="en-US" dirty="0" smtClean="0"/>
              <a:t> </a:t>
            </a:r>
            <a:r>
              <a:rPr lang="en-US" dirty="0" err="1" smtClean="0"/>
              <a:t>тапсырмаларын</a:t>
            </a:r>
            <a:r>
              <a:rPr lang="en-US" dirty="0" smtClean="0"/>
              <a:t> </a:t>
            </a:r>
            <a:r>
              <a:rPr lang="en-US" dirty="0" err="1" smtClean="0"/>
              <a:t>әзірлеуді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осы</a:t>
            </a:r>
            <a:r>
              <a:rPr lang="en-US" dirty="0" smtClean="0"/>
              <a:t> </a:t>
            </a:r>
            <a:r>
              <a:rPr lang="en-US" dirty="0" err="1" smtClean="0"/>
              <a:t>Қағидалардың</a:t>
            </a:r>
            <a:r>
              <a:rPr lang="en-US" dirty="0" smtClean="0"/>
              <a:t> 6-тармағында </a:t>
            </a:r>
            <a:r>
              <a:rPr lang="en-US" dirty="0" err="1" smtClean="0"/>
              <a:t>көрсетілген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ұйымдарында</a:t>
            </a:r>
            <a:r>
              <a:rPr lang="en-US" dirty="0" smtClean="0"/>
              <a:t> ББЖМ </a:t>
            </a:r>
            <a:r>
              <a:rPr lang="en-US" dirty="0" err="1" smtClean="0"/>
              <a:t>жүргізуді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саласындағы</a:t>
            </a:r>
            <a:r>
              <a:rPr lang="en-US" dirty="0" smtClean="0"/>
              <a:t> </a:t>
            </a:r>
            <a:r>
              <a:rPr lang="en-US" dirty="0" err="1" smtClean="0"/>
              <a:t>уәкілетті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</a:t>
            </a:r>
            <a:r>
              <a:rPr lang="en-US" dirty="0" err="1" smtClean="0"/>
              <a:t>айқындайтын</a:t>
            </a:r>
            <a:r>
              <a:rPr lang="en-US" dirty="0" smtClean="0"/>
              <a:t> </a:t>
            </a:r>
            <a:r>
              <a:rPr lang="en-US" dirty="0" err="1" smtClean="0"/>
              <a:t>ұйым</a:t>
            </a:r>
            <a:r>
              <a:rPr lang="en-US" dirty="0" smtClean="0"/>
              <a:t> (</a:t>
            </a:r>
            <a:r>
              <a:rPr lang="en-US" dirty="0" err="1" smtClean="0"/>
              <a:t>бұдан</a:t>
            </a:r>
            <a:r>
              <a:rPr lang="en-US" dirty="0" smtClean="0"/>
              <a:t> </a:t>
            </a:r>
            <a:r>
              <a:rPr lang="en-US" dirty="0" err="1" smtClean="0"/>
              <a:t>әрі</a:t>
            </a:r>
            <a:r>
              <a:rPr lang="en-US" dirty="0" smtClean="0"/>
              <a:t> – </a:t>
            </a:r>
            <a:r>
              <a:rPr lang="en-US" dirty="0" err="1" smtClean="0"/>
              <a:t>Ұлттық</a:t>
            </a:r>
            <a:r>
              <a:rPr lang="en-US" dirty="0" smtClean="0"/>
              <a:t> </a:t>
            </a:r>
            <a:r>
              <a:rPr lang="en-US" dirty="0" err="1" smtClean="0"/>
              <a:t>үйлестіруші</a:t>
            </a:r>
            <a:r>
              <a:rPr lang="en-US" dirty="0" smtClean="0"/>
              <a:t>) </a:t>
            </a:r>
            <a:r>
              <a:rPr lang="en-US" dirty="0" err="1" smtClean="0"/>
              <a:t>жүзеге</a:t>
            </a:r>
            <a:r>
              <a:rPr lang="en-US" dirty="0" smtClean="0"/>
              <a:t> </a:t>
            </a:r>
            <a:r>
              <a:rPr lang="en-US" dirty="0" err="1" smtClean="0"/>
              <a:t>асырады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2-тарау. </a:t>
            </a:r>
            <a:r>
              <a:rPr lang="en-US" sz="2000" b="1" dirty="0" err="1" smtClean="0"/>
              <a:t>Білім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алушылардың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білім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жетістіктеріне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мониторинг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жүргізу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тәртібі</a:t>
            </a:r>
            <a:endParaRPr lang="ru-RU" sz="2000" dirty="0" smtClean="0"/>
          </a:p>
          <a:p>
            <a:r>
              <a:rPr lang="en-US" sz="2000" dirty="0" smtClean="0"/>
              <a:t>      8. ББЖМ 4-сыныптарда </a:t>
            </a:r>
            <a:r>
              <a:rPr lang="en-US" sz="2000" dirty="0" err="1" smtClean="0"/>
              <a:t>тестілеу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электрондық</a:t>
            </a:r>
            <a:r>
              <a:rPr lang="en-US" sz="2000" dirty="0" smtClean="0"/>
              <a:t> </a:t>
            </a:r>
            <a:r>
              <a:rPr lang="en-US" sz="2000" dirty="0" err="1" smtClean="0"/>
              <a:t>форматта</a:t>
            </a:r>
            <a:r>
              <a:rPr lang="en-US" sz="2000" dirty="0" smtClean="0"/>
              <a:t>, </a:t>
            </a:r>
            <a:r>
              <a:rPr lang="en-US" sz="2000" dirty="0" err="1" smtClean="0"/>
              <a:t>оқыту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үш</a:t>
            </a:r>
            <a:r>
              <a:rPr lang="en-US" sz="2000" dirty="0" smtClean="0"/>
              <a:t> </a:t>
            </a:r>
            <a:r>
              <a:rPr lang="en-US" sz="2000" dirty="0" err="1" smtClean="0"/>
              <a:t>бағыт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оқу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сауаттылығы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математикалық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сауаттылық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жаратылыстану-ғылыми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сауаттылық</a:t>
            </a:r>
            <a:r>
              <a:rPr lang="en-US" sz="2000" dirty="0" smtClean="0"/>
              <a:t>)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жүргізіледі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      9. ББЖМ 9-сыныптарда </a:t>
            </a:r>
            <a:r>
              <a:rPr lang="en-US" sz="2000" dirty="0" err="1" smtClean="0"/>
              <a:t>тестілеу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электрондық</a:t>
            </a:r>
            <a:r>
              <a:rPr lang="en-US" sz="2000" dirty="0" smtClean="0"/>
              <a:t> </a:t>
            </a:r>
            <a:r>
              <a:rPr lang="en-US" sz="2000" dirty="0" err="1" smtClean="0"/>
              <a:t>форматта</a:t>
            </a:r>
            <a:r>
              <a:rPr lang="en-US" sz="2000" dirty="0" smtClean="0"/>
              <a:t>, </a:t>
            </a:r>
            <a:r>
              <a:rPr lang="en-US" sz="2000" dirty="0" err="1" smtClean="0"/>
              <a:t>оқыту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екі</a:t>
            </a:r>
            <a:r>
              <a:rPr lang="en-US" sz="2000" dirty="0" smtClean="0"/>
              <a:t> </a:t>
            </a:r>
            <a:r>
              <a:rPr lang="en-US" sz="2000" dirty="0" err="1" smtClean="0"/>
              <a:t>бағыт</a:t>
            </a:r>
            <a:r>
              <a:rPr lang="en-US" sz="2000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математикалық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сауаттылық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жаратылыстану-ғылыми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сауаттылық</a:t>
            </a:r>
            <a:r>
              <a:rPr lang="en-US" sz="2000" b="1" dirty="0" smtClean="0">
                <a:solidFill>
                  <a:srgbClr val="FF0000"/>
                </a:solidFill>
              </a:rPr>
              <a:t>) </a:t>
            </a:r>
            <a:r>
              <a:rPr lang="en-US" sz="2000" b="1" dirty="0" err="1" smtClean="0">
                <a:solidFill>
                  <a:srgbClr val="FF0000"/>
                </a:solidFill>
              </a:rPr>
              <a:t>бойынша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үш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тілде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орыс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қазақ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және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ағылшын</a:t>
            </a:r>
            <a:r>
              <a:rPr lang="en-US" sz="2000" b="1" dirty="0" smtClean="0">
                <a:solidFill>
                  <a:srgbClr val="FF0000"/>
                </a:solidFill>
              </a:rPr>
              <a:t>) </a:t>
            </a:r>
            <a:r>
              <a:rPr lang="en-US" sz="2000" b="1" dirty="0" err="1" smtClean="0">
                <a:solidFill>
                  <a:srgbClr val="FF0000"/>
                </a:solidFill>
              </a:rPr>
              <a:t>бір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бағыт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err="1" smtClean="0">
                <a:solidFill>
                  <a:srgbClr val="FF0000"/>
                </a:solidFill>
              </a:rPr>
              <a:t>оқу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сауаттылығы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жүргізіледі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00506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11.Тестілеу </a:t>
            </a:r>
            <a:r>
              <a:rPr lang="en-US" sz="2000" dirty="0" err="1" smtClean="0"/>
              <a:t>жыл</a:t>
            </a:r>
            <a:r>
              <a:rPr lang="en-US" sz="2000" dirty="0" smtClean="0"/>
              <a:t> </a:t>
            </a:r>
            <a:r>
              <a:rPr lang="en-US" sz="2000" dirty="0" err="1" smtClean="0"/>
              <a:t>сайын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жылдың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екінші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тоқсанында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тестіленушілер</a:t>
            </a:r>
            <a:r>
              <a:rPr lang="en-US" sz="2000" dirty="0" smtClean="0"/>
              <a:t> </a:t>
            </a:r>
            <a:r>
              <a:rPr lang="en-US" sz="2000" dirty="0" err="1" smtClean="0"/>
              <a:t>оқитын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ұйымдарының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базасында</a:t>
            </a:r>
            <a:r>
              <a:rPr lang="en-US" sz="2000" dirty="0" smtClean="0"/>
              <a:t> </a:t>
            </a:r>
            <a:r>
              <a:rPr lang="en-US" sz="2000" dirty="0" err="1" smtClean="0"/>
              <a:t>өткізіледі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301208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13.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саласындағы</a:t>
            </a:r>
            <a:r>
              <a:rPr lang="en-US" dirty="0" smtClean="0"/>
              <a:t> </a:t>
            </a:r>
            <a:r>
              <a:rPr lang="en-US" dirty="0" err="1" smtClean="0"/>
              <a:t>уәкілетті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(</a:t>
            </a:r>
            <a:r>
              <a:rPr lang="en-US" dirty="0" err="1" smtClean="0"/>
              <a:t>бұдан</a:t>
            </a:r>
            <a:r>
              <a:rPr lang="en-US" dirty="0" smtClean="0"/>
              <a:t> </a:t>
            </a:r>
            <a:r>
              <a:rPr lang="en-US" dirty="0" err="1" smtClean="0"/>
              <a:t>әрі</a:t>
            </a:r>
            <a:r>
              <a:rPr lang="en-US" dirty="0" smtClean="0"/>
              <a:t> – </a:t>
            </a:r>
            <a:r>
              <a:rPr lang="en-US" dirty="0" err="1" smtClean="0"/>
              <a:t>уәкілетті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) </a:t>
            </a:r>
            <a:r>
              <a:rPr lang="en-US" dirty="0" err="1" smtClean="0"/>
              <a:t>қатысушылар</a:t>
            </a:r>
            <a:r>
              <a:rPr lang="en-US" dirty="0" smtClean="0"/>
              <a:t> </a:t>
            </a:r>
            <a:r>
              <a:rPr lang="en-US" dirty="0" err="1" smtClean="0"/>
              <a:t>мен</a:t>
            </a:r>
            <a:r>
              <a:rPr lang="en-US" dirty="0" smtClean="0"/>
              <a:t> </a:t>
            </a:r>
            <a:r>
              <a:rPr lang="en-US" dirty="0" err="1" smtClean="0"/>
              <a:t>жұршылықты</a:t>
            </a:r>
            <a:r>
              <a:rPr lang="en-US" dirty="0" smtClean="0"/>
              <a:t> </a:t>
            </a:r>
            <a:r>
              <a:rPr lang="en-US" dirty="0" err="1" smtClean="0"/>
              <a:t>іс-шараға</a:t>
            </a:r>
            <a:r>
              <a:rPr lang="en-US" dirty="0" smtClean="0"/>
              <a:t> </a:t>
            </a:r>
            <a:r>
              <a:rPr lang="en-US" dirty="0" err="1" smtClean="0"/>
              <a:t>дайындық</a:t>
            </a:r>
            <a:r>
              <a:rPr lang="en-US" dirty="0" smtClean="0"/>
              <a:t> </a:t>
            </a:r>
            <a:r>
              <a:rPr lang="en-US" dirty="0" err="1" smtClean="0"/>
              <a:t>жұмыстары</a:t>
            </a:r>
            <a:r>
              <a:rPr lang="en-US" dirty="0" smtClean="0"/>
              <a:t> </a:t>
            </a:r>
            <a:r>
              <a:rPr lang="en-US" dirty="0" err="1" smtClean="0"/>
              <a:t>мен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өткізілуі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туралы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бір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ай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бұрын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хабардар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етеді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72728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14. ББЖМ </a:t>
            </a:r>
            <a:r>
              <a:rPr lang="en-US" sz="2000" dirty="0" err="1" smtClean="0"/>
              <a:t>жүргізілетін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 (</a:t>
            </a:r>
            <a:r>
              <a:rPr lang="en-US" sz="2000" dirty="0" err="1" smtClean="0"/>
              <a:t>бастауыш</a:t>
            </a:r>
            <a:r>
              <a:rPr lang="en-US" sz="2000" dirty="0" smtClean="0"/>
              <a:t>, </a:t>
            </a:r>
            <a:r>
              <a:rPr lang="en-US" sz="2000" dirty="0" err="1" smtClean="0"/>
              <a:t>негізгі</a:t>
            </a:r>
            <a:r>
              <a:rPr lang="en-US" sz="2000" dirty="0" smtClean="0"/>
              <a:t>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), </a:t>
            </a:r>
            <a:r>
              <a:rPr lang="en-US" sz="2000" dirty="0" err="1" smtClean="0"/>
              <a:t>техникалық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және</a:t>
            </a:r>
            <a:r>
              <a:rPr lang="en-US" sz="2000" dirty="0" smtClean="0"/>
              <a:t> </a:t>
            </a:r>
            <a:r>
              <a:rPr lang="en-US" sz="2000" dirty="0" err="1" smtClean="0"/>
              <a:t>кәсіптік</a:t>
            </a:r>
            <a:r>
              <a:rPr lang="en-US" sz="2000" dirty="0" smtClean="0"/>
              <a:t>, </a:t>
            </a:r>
            <a:r>
              <a:rPr lang="en-US" sz="2000" dirty="0" err="1" smtClean="0"/>
              <a:t>орта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білімнен</a:t>
            </a:r>
            <a:r>
              <a:rPr lang="en-US" sz="2000" dirty="0" smtClean="0"/>
              <a:t> </a:t>
            </a:r>
            <a:r>
              <a:rPr lang="en-US" sz="2000" dirty="0" err="1" smtClean="0"/>
              <a:t>кейінгі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ұйымдарының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тізбесін</a:t>
            </a:r>
            <a:r>
              <a:rPr lang="en-US" sz="2000" dirty="0" smtClean="0"/>
              <a:t> </a:t>
            </a:r>
            <a:r>
              <a:rPr lang="en-US" sz="2000" dirty="0" err="1" smtClean="0"/>
              <a:t>жыл</a:t>
            </a:r>
            <a:r>
              <a:rPr lang="en-US" sz="2000" dirty="0" smtClean="0"/>
              <a:t> </a:t>
            </a:r>
            <a:r>
              <a:rPr lang="en-US" sz="2000" dirty="0" err="1" smtClean="0"/>
              <a:t>сайын</a:t>
            </a:r>
            <a:r>
              <a:rPr lang="en-US" sz="2000" dirty="0" smtClean="0"/>
              <a:t> </a:t>
            </a:r>
            <a:r>
              <a:rPr lang="en-US" sz="2000" dirty="0" err="1" smtClean="0"/>
              <a:t>Заңның</a:t>
            </a:r>
            <a:r>
              <a:rPr lang="en-US" sz="2000" dirty="0" smtClean="0"/>
              <a:t> 55-бабының 6-тармағына </a:t>
            </a:r>
            <a:r>
              <a:rPr lang="en-US" sz="2000" dirty="0" err="1" smtClean="0"/>
              <a:t>сәйкес</a:t>
            </a:r>
            <a:r>
              <a:rPr lang="en-US" sz="2000" dirty="0" smtClean="0"/>
              <a:t> </a:t>
            </a:r>
            <a:r>
              <a:rPr lang="en-US" sz="2000" dirty="0" err="1" smtClean="0"/>
              <a:t>уәкілетті</a:t>
            </a:r>
            <a:r>
              <a:rPr lang="en-US" sz="2000" dirty="0" smtClean="0"/>
              <a:t> </a:t>
            </a:r>
            <a:r>
              <a:rPr lang="en-US" sz="2000" dirty="0" err="1" smtClean="0"/>
              <a:t>орган</a:t>
            </a:r>
            <a:r>
              <a:rPr lang="en-US" sz="2000" dirty="0" smtClean="0"/>
              <a:t> </a:t>
            </a:r>
            <a:r>
              <a:rPr lang="en-US" sz="2000" dirty="0" err="1" smtClean="0"/>
              <a:t>айқындайды</a:t>
            </a:r>
            <a:r>
              <a:rPr lang="en-US" sz="2000" dirty="0" smtClean="0"/>
              <a:t>.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ұйымдары</a:t>
            </a:r>
            <a:r>
              <a:rPr lang="en-US" sz="2000" dirty="0" smtClean="0"/>
              <a:t> </a:t>
            </a:r>
            <a:r>
              <a:rPr lang="en-US" sz="2000" dirty="0" err="1" smtClean="0"/>
              <a:t>мынадай</a:t>
            </a:r>
            <a:r>
              <a:rPr lang="en-US" sz="2000" dirty="0" smtClean="0"/>
              <a:t> </a:t>
            </a:r>
            <a:r>
              <a:rPr lang="en-US" sz="2000" dirty="0" err="1" smtClean="0"/>
              <a:t>параметрлер</a:t>
            </a:r>
            <a:r>
              <a:rPr lang="en-US" sz="2000" dirty="0" smtClean="0"/>
              <a:t> </a:t>
            </a:r>
            <a:r>
              <a:rPr lang="en-US" sz="2000" dirty="0" err="1" smtClean="0"/>
              <a:t>бойынша</a:t>
            </a:r>
            <a:r>
              <a:rPr lang="en-US" sz="2000" dirty="0" smtClean="0"/>
              <a:t> </a:t>
            </a:r>
            <a:r>
              <a:rPr lang="en-US" sz="2000" dirty="0" err="1" smtClean="0"/>
              <a:t>іріктеледі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r>
              <a:rPr lang="en-US" sz="2000" dirty="0" smtClean="0"/>
              <a:t>      – </a:t>
            </a:r>
            <a:r>
              <a:rPr lang="en-US" sz="2000" dirty="0" err="1" smtClean="0"/>
              <a:t>аумақтық</a:t>
            </a:r>
            <a:r>
              <a:rPr lang="en-US" sz="2000" dirty="0" smtClean="0"/>
              <a:t> </a:t>
            </a:r>
            <a:r>
              <a:rPr lang="en-US" sz="2000" dirty="0" err="1" smtClean="0"/>
              <a:t>тиістілігі</a:t>
            </a:r>
            <a:r>
              <a:rPr lang="en-US" sz="2000" dirty="0" smtClean="0"/>
              <a:t> (</a:t>
            </a:r>
            <a:r>
              <a:rPr lang="en-US" sz="2000" dirty="0" err="1" smtClean="0"/>
              <a:t>қала</a:t>
            </a:r>
            <a:r>
              <a:rPr lang="en-US" sz="2000" dirty="0" smtClean="0"/>
              <a:t>, </a:t>
            </a:r>
            <a:r>
              <a:rPr lang="en-US" sz="2000" dirty="0" err="1" smtClean="0"/>
              <a:t>ауыл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r>
              <a:rPr lang="en-US" sz="2000" dirty="0" smtClean="0"/>
              <a:t>      – </a:t>
            </a:r>
            <a:r>
              <a:rPr lang="en-US" sz="2000" dirty="0" err="1" smtClean="0"/>
              <a:t>жалпы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мекемелердің</a:t>
            </a:r>
            <a:r>
              <a:rPr lang="en-US" sz="2000" dirty="0" smtClean="0"/>
              <a:t> </a:t>
            </a:r>
            <a:r>
              <a:rPr lang="en-US" sz="2000" dirty="0" err="1" smtClean="0"/>
              <a:t>түрлері</a:t>
            </a:r>
            <a:r>
              <a:rPr lang="en-US" sz="2000" dirty="0" smtClean="0"/>
              <a:t> (</a:t>
            </a:r>
            <a:r>
              <a:rPr lang="en-US" sz="2000" dirty="0" err="1" smtClean="0"/>
              <a:t>жалпы</a:t>
            </a:r>
            <a:r>
              <a:rPr lang="en-US" sz="2000" dirty="0" smtClean="0"/>
              <a:t>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мектеп</a:t>
            </a:r>
            <a:r>
              <a:rPr lang="en-US" sz="2000" dirty="0" smtClean="0"/>
              <a:t>, </a:t>
            </a:r>
            <a:r>
              <a:rPr lang="en-US" sz="2000" dirty="0" err="1" smtClean="0"/>
              <a:t>лицей</a:t>
            </a:r>
            <a:r>
              <a:rPr lang="en-US" sz="2000" dirty="0" smtClean="0"/>
              <a:t>, </a:t>
            </a:r>
            <a:r>
              <a:rPr lang="en-US" sz="2000" dirty="0" err="1" smtClean="0"/>
              <a:t>гимназия</a:t>
            </a:r>
            <a:r>
              <a:rPr lang="en-US" sz="2000" dirty="0" smtClean="0"/>
              <a:t>, </a:t>
            </a:r>
            <a:r>
              <a:rPr lang="en-US" sz="2000" dirty="0" err="1" smtClean="0"/>
              <a:t>мектеп-гимназия</a:t>
            </a:r>
            <a:r>
              <a:rPr lang="en-US" sz="2000" dirty="0" smtClean="0"/>
              <a:t>, </a:t>
            </a:r>
            <a:r>
              <a:rPr lang="en-US" sz="2000" dirty="0" err="1" smtClean="0"/>
              <a:t>мектеп-лицей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r>
              <a:rPr lang="en-US" sz="2000" dirty="0" smtClean="0"/>
              <a:t>      – </a:t>
            </a:r>
            <a:r>
              <a:rPr lang="en-US" sz="2000" dirty="0" err="1" smtClean="0"/>
              <a:t>меншік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нысаны</a:t>
            </a:r>
            <a:r>
              <a:rPr lang="en-US" sz="2000" dirty="0" smtClean="0"/>
              <a:t> (</a:t>
            </a:r>
            <a:r>
              <a:rPr lang="en-US" sz="2000" dirty="0" err="1" smtClean="0"/>
              <a:t>мемлекеттік</a:t>
            </a:r>
            <a:r>
              <a:rPr lang="en-US" sz="2000" dirty="0" smtClean="0"/>
              <a:t>, </a:t>
            </a:r>
            <a:r>
              <a:rPr lang="en-US" sz="2000" dirty="0" err="1" smtClean="0"/>
              <a:t>жеке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r>
              <a:rPr lang="en-US" sz="2000" dirty="0" smtClean="0"/>
              <a:t>      – </a:t>
            </a:r>
            <a:r>
              <a:rPr lang="en-US" sz="2000" dirty="0" err="1" smtClean="0"/>
              <a:t>оқыту</a:t>
            </a:r>
            <a:r>
              <a:rPr lang="en-US" sz="2000" dirty="0" smtClean="0"/>
              <a:t> </a:t>
            </a:r>
            <a:r>
              <a:rPr lang="en-US" sz="2000" dirty="0" err="1" smtClean="0"/>
              <a:t>тілі</a:t>
            </a:r>
            <a:r>
              <a:rPr lang="en-US" sz="2000" dirty="0" smtClean="0"/>
              <a:t> (</a:t>
            </a:r>
            <a:r>
              <a:rPr lang="en-US" sz="2000" dirty="0" err="1" smtClean="0"/>
              <a:t>қазақ</a:t>
            </a:r>
            <a:r>
              <a:rPr lang="en-US" sz="2000" dirty="0" smtClean="0"/>
              <a:t>/</a:t>
            </a:r>
            <a:r>
              <a:rPr lang="en-US" sz="2000" dirty="0" err="1" smtClean="0"/>
              <a:t>орыс</a:t>
            </a:r>
            <a:r>
              <a:rPr lang="en-US" sz="2000" dirty="0" smtClean="0"/>
              <a:t>);</a:t>
            </a:r>
            <a:endParaRPr lang="ru-RU" sz="2000" dirty="0" smtClean="0"/>
          </a:p>
          <a:p>
            <a:r>
              <a:rPr lang="en-US" sz="2000" dirty="0" smtClean="0"/>
              <a:t>  </a:t>
            </a:r>
            <a:r>
              <a:rPr lang="en-US" sz="2000" b="1" dirty="0" smtClean="0">
                <a:solidFill>
                  <a:srgbClr val="FF0000"/>
                </a:solidFill>
              </a:rPr>
              <a:t>    – </a:t>
            </a:r>
            <a:r>
              <a:rPr lang="en-US" sz="2000" b="1" dirty="0" err="1" smtClean="0">
                <a:solidFill>
                  <a:srgbClr val="FF0000"/>
                </a:solidFill>
              </a:rPr>
              <a:t>білім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беру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ұйымдарының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қатысу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пайызы</a:t>
            </a:r>
            <a:r>
              <a:rPr lang="en-US" sz="2000" b="1" dirty="0" smtClean="0">
                <a:solidFill>
                  <a:srgbClr val="FF0000"/>
                </a:solidFill>
              </a:rPr>
              <a:t> (25%).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Жыл</a:t>
            </a:r>
            <a:r>
              <a:rPr lang="en-US" sz="2000" dirty="0" smtClean="0"/>
              <a:t> </a:t>
            </a:r>
            <a:r>
              <a:rPr lang="en-US" sz="2000" dirty="0" err="1" smtClean="0"/>
              <a:t>сайын</a:t>
            </a:r>
            <a:r>
              <a:rPr lang="en-US" sz="2000" dirty="0" smtClean="0"/>
              <a:t> </a:t>
            </a:r>
            <a:r>
              <a:rPr lang="en-US" sz="2000" dirty="0" err="1" smtClean="0"/>
              <a:t>бұл</a:t>
            </a:r>
            <a:r>
              <a:rPr lang="en-US" sz="2000" dirty="0" smtClean="0"/>
              <a:t> </a:t>
            </a:r>
            <a:r>
              <a:rPr lang="en-US" sz="2000" dirty="0" err="1" smtClean="0"/>
              <a:t>саннан</a:t>
            </a:r>
            <a:r>
              <a:rPr lang="en-US" sz="2000" dirty="0" smtClean="0"/>
              <a:t> </a:t>
            </a:r>
            <a:r>
              <a:rPr lang="en-US" sz="2000" dirty="0" err="1" smtClean="0"/>
              <a:t>өткен</a:t>
            </a:r>
            <a:r>
              <a:rPr lang="en-US" sz="2000" dirty="0" smtClean="0"/>
              <a:t> </a:t>
            </a:r>
            <a:r>
              <a:rPr lang="en-US" sz="2000" dirty="0" err="1" smtClean="0"/>
              <a:t>оқу</a:t>
            </a:r>
            <a:r>
              <a:rPr lang="en-US" sz="2000" dirty="0" smtClean="0"/>
              <a:t> </a:t>
            </a:r>
            <a:r>
              <a:rPr lang="en-US" sz="2000" dirty="0" err="1" smtClean="0"/>
              <a:t>жылдары</a:t>
            </a:r>
            <a:r>
              <a:rPr lang="en-US" sz="2000" dirty="0" smtClean="0"/>
              <a:t> ББЖМ-</a:t>
            </a:r>
            <a:r>
              <a:rPr lang="en-US" sz="2000" dirty="0" err="1" smtClean="0"/>
              <a:t>ға</a:t>
            </a:r>
            <a:r>
              <a:rPr lang="en-US" sz="2000" dirty="0" smtClean="0"/>
              <a:t> </a:t>
            </a:r>
            <a:r>
              <a:rPr lang="en-US" sz="2000" dirty="0" err="1" smtClean="0"/>
              <a:t>қатысқан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білім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беру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ұйымдары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алынып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тасталады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      </a:t>
            </a:r>
            <a:r>
              <a:rPr lang="en-US" sz="2000" dirty="0" err="1" smtClean="0"/>
              <a:t>Білім</a:t>
            </a:r>
            <a:r>
              <a:rPr lang="en-US" sz="2000" dirty="0" smtClean="0"/>
              <a:t> </a:t>
            </a:r>
            <a:r>
              <a:rPr lang="en-US" sz="2000" dirty="0" err="1" smtClean="0"/>
              <a:t>беру</a:t>
            </a:r>
            <a:r>
              <a:rPr lang="en-US" sz="2000" dirty="0" smtClean="0"/>
              <a:t> </a:t>
            </a:r>
            <a:r>
              <a:rPr lang="en-US" sz="2000" dirty="0" err="1" smtClean="0"/>
              <a:t>ұйымдарын</a:t>
            </a:r>
            <a:r>
              <a:rPr lang="en-US" sz="2000" dirty="0" smtClean="0"/>
              <a:t> </a:t>
            </a:r>
            <a:r>
              <a:rPr lang="en-US" sz="2000" dirty="0" err="1" smtClean="0"/>
              <a:t>іріктеу</a:t>
            </a:r>
            <a:r>
              <a:rPr lang="en-US" sz="2000" dirty="0" smtClean="0"/>
              <a:t> </a:t>
            </a:r>
            <a:r>
              <a:rPr lang="en-US" sz="2000" dirty="0" err="1" smtClean="0"/>
              <a:t>оларды</a:t>
            </a:r>
            <a:r>
              <a:rPr lang="en-US" sz="2000" dirty="0" smtClean="0"/>
              <a:t> </a:t>
            </a:r>
            <a:r>
              <a:rPr lang="en-US" sz="2000" dirty="0" err="1" smtClean="0"/>
              <a:t>кездейсоқ</a:t>
            </a:r>
            <a:r>
              <a:rPr lang="en-US" sz="2000" dirty="0" smtClean="0"/>
              <a:t> </a:t>
            </a:r>
            <a:r>
              <a:rPr lang="en-US" sz="2000" dirty="0" err="1" smtClean="0"/>
              <a:t>іріктеу</a:t>
            </a:r>
            <a:r>
              <a:rPr lang="en-US" sz="2000" dirty="0" smtClean="0"/>
              <a:t> </a:t>
            </a:r>
            <a:r>
              <a:rPr lang="en-US" sz="2000" dirty="0" err="1" smtClean="0"/>
              <a:t>үшін</a:t>
            </a:r>
            <a:r>
              <a:rPr lang="en-US" sz="2000" dirty="0" smtClean="0"/>
              <a:t> </a:t>
            </a:r>
            <a:r>
              <a:rPr lang="en-US" sz="2000" dirty="0" err="1" smtClean="0"/>
              <a:t>бағдарламалық</a:t>
            </a:r>
            <a:r>
              <a:rPr lang="en-US" sz="2000" dirty="0" smtClean="0"/>
              <a:t> </a:t>
            </a:r>
            <a:r>
              <a:rPr lang="en-US" sz="2000" dirty="0" err="1" smtClean="0"/>
              <a:t>қамтамасыз</a:t>
            </a:r>
            <a:r>
              <a:rPr lang="en-US" sz="2000" dirty="0" smtClean="0"/>
              <a:t> </a:t>
            </a:r>
            <a:r>
              <a:rPr lang="en-US" sz="2000" dirty="0" err="1" smtClean="0"/>
              <a:t>етуге</a:t>
            </a:r>
            <a:r>
              <a:rPr lang="en-US" sz="2000" dirty="0" smtClean="0"/>
              <a:t> </a:t>
            </a:r>
            <a:r>
              <a:rPr lang="en-US" sz="2000" dirty="0" err="1" smtClean="0"/>
              <a:t>қалыптастырылған</a:t>
            </a:r>
            <a:r>
              <a:rPr lang="en-US" sz="2000" dirty="0" smtClean="0"/>
              <a:t> </a:t>
            </a:r>
            <a:r>
              <a:rPr lang="en-US" sz="2000" dirty="0" err="1" smtClean="0"/>
              <a:t>жұмыс</a:t>
            </a:r>
            <a:r>
              <a:rPr lang="en-US" sz="2000" dirty="0" smtClean="0"/>
              <a:t> </a:t>
            </a:r>
            <a:r>
              <a:rPr lang="en-US" sz="2000" dirty="0" err="1" smtClean="0"/>
              <a:t>тізімін</a:t>
            </a:r>
            <a:r>
              <a:rPr lang="en-US" sz="2000" dirty="0" smtClean="0"/>
              <a:t> </a:t>
            </a:r>
            <a:r>
              <a:rPr lang="en-US" sz="2000" dirty="0" err="1" smtClean="0"/>
              <a:t>жүктеу</a:t>
            </a:r>
            <a:r>
              <a:rPr lang="en-US" sz="2000" dirty="0" smtClean="0"/>
              <a:t> </a:t>
            </a:r>
            <a:r>
              <a:rPr lang="en-US" sz="2000" dirty="0" err="1" smtClean="0"/>
              <a:t>нәтижесінде</a:t>
            </a:r>
            <a:r>
              <a:rPr lang="en-US" sz="2000" dirty="0" smtClean="0"/>
              <a:t> </a:t>
            </a:r>
            <a:r>
              <a:rPr lang="en-US" sz="2000" dirty="0" err="1" smtClean="0"/>
              <a:t>жүзеге</a:t>
            </a:r>
            <a:r>
              <a:rPr lang="en-US" sz="2000" dirty="0" smtClean="0"/>
              <a:t> </a:t>
            </a:r>
            <a:r>
              <a:rPr lang="en-US" sz="2000" dirty="0" err="1" smtClean="0"/>
              <a:t>асырылады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692696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      16. </a:t>
            </a:r>
            <a:r>
              <a:rPr lang="en-US" sz="2000" dirty="0" err="1" smtClean="0"/>
              <a:t>Тестілеу</a:t>
            </a:r>
            <a:r>
              <a:rPr lang="en-US" sz="2000" dirty="0" smtClean="0"/>
              <a:t> </a:t>
            </a:r>
            <a:r>
              <a:rPr lang="en-US" sz="2000" dirty="0" err="1" smtClean="0"/>
              <a:t>тапсырмаларының</a:t>
            </a:r>
            <a:r>
              <a:rPr lang="en-US" sz="2000" dirty="0" smtClean="0"/>
              <a:t> </a:t>
            </a:r>
            <a:r>
              <a:rPr lang="en-US" sz="2000" dirty="0" err="1" smtClean="0"/>
              <a:t>санын</a:t>
            </a:r>
            <a:r>
              <a:rPr lang="en-US" sz="2000" dirty="0" smtClean="0"/>
              <a:t>, </a:t>
            </a:r>
            <a:r>
              <a:rPr lang="en-US" sz="2000" dirty="0" err="1" smtClean="0"/>
              <a:t>мазмұны</a:t>
            </a:r>
            <a:r>
              <a:rPr lang="en-US" sz="2000" dirty="0" smtClean="0"/>
              <a:t> </a:t>
            </a:r>
            <a:r>
              <a:rPr lang="en-US" sz="2000" dirty="0" err="1" smtClean="0"/>
              <a:t>мен</a:t>
            </a:r>
            <a:r>
              <a:rPr lang="en-US" sz="2000" dirty="0" smtClean="0"/>
              <a:t> </a:t>
            </a:r>
            <a:r>
              <a:rPr lang="en-US" sz="2000" dirty="0" err="1" smtClean="0"/>
              <a:t>нысанын</a:t>
            </a:r>
            <a:r>
              <a:rPr lang="en-US" sz="2000" dirty="0" smtClean="0"/>
              <a:t>, </a:t>
            </a:r>
            <a:r>
              <a:rPr lang="en-US" sz="2000" dirty="0" err="1" smtClean="0"/>
              <a:t>сондай-ақ</a:t>
            </a:r>
            <a:r>
              <a:rPr lang="en-US" sz="2000" dirty="0" smtClean="0"/>
              <a:t> </a:t>
            </a:r>
            <a:r>
              <a:rPr lang="en-US" sz="2000" dirty="0" err="1" smtClean="0"/>
              <a:t>тестілеуге</a:t>
            </a:r>
            <a:r>
              <a:rPr lang="en-US" sz="2000" dirty="0" smtClean="0"/>
              <a:t> </a:t>
            </a:r>
            <a:r>
              <a:rPr lang="en-US" sz="2000" dirty="0" err="1" smtClean="0"/>
              <a:t>бөлінетін</a:t>
            </a:r>
            <a:r>
              <a:rPr lang="en-US" sz="2000" dirty="0" smtClean="0"/>
              <a:t> </a:t>
            </a:r>
            <a:r>
              <a:rPr lang="en-US" sz="2000" dirty="0" err="1" smtClean="0"/>
              <a:t>сағат</a:t>
            </a:r>
            <a:r>
              <a:rPr lang="en-US" sz="2000" dirty="0" smtClean="0"/>
              <a:t> </a:t>
            </a:r>
            <a:r>
              <a:rPr lang="en-US" sz="2000" dirty="0" err="1" smtClean="0"/>
              <a:t>санын</a:t>
            </a:r>
            <a:r>
              <a:rPr lang="en-US" sz="2000" dirty="0" smtClean="0"/>
              <a:t> МЖБС-</a:t>
            </a:r>
            <a:r>
              <a:rPr lang="en-US" sz="2000" dirty="0" err="1" smtClean="0"/>
              <a:t>ға</a:t>
            </a:r>
            <a:r>
              <a:rPr lang="en-US" sz="2000" dirty="0" smtClean="0"/>
              <a:t> </a:t>
            </a:r>
            <a:r>
              <a:rPr lang="en-US" sz="2000" dirty="0" err="1" smtClean="0"/>
              <a:t>сәйкес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тест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спецификациясы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айқындайды</a:t>
            </a:r>
            <a:r>
              <a:rPr lang="en-US" sz="2000" dirty="0" smtClean="0"/>
              <a:t>.</a:t>
            </a:r>
            <a:r>
              <a:rPr lang="kk-KZ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</a:rPr>
              <a:t>https://www.testcenter.kz/</a:t>
            </a:r>
            <a:r>
              <a:rPr lang="kk-KZ" sz="2000" b="1" dirty="0" smtClean="0">
                <a:solidFill>
                  <a:srgbClr val="FF0000"/>
                </a:solidFill>
              </a:rPr>
              <a:t>)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2048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     </a:t>
            </a:r>
            <a:r>
              <a:rPr lang="en-US" dirty="0" err="1" smtClean="0"/>
              <a:t>Тест</a:t>
            </a:r>
            <a:r>
              <a:rPr lang="en-US" dirty="0" smtClean="0"/>
              <a:t> </a:t>
            </a:r>
            <a:r>
              <a:rPr lang="en-US" dirty="0" err="1" smtClean="0"/>
              <a:t>спецификациясын</a:t>
            </a:r>
            <a:r>
              <a:rPr lang="en-US" dirty="0" smtClean="0"/>
              <a:t> </a:t>
            </a:r>
            <a:r>
              <a:rPr lang="en-US" dirty="0" err="1" smtClean="0"/>
              <a:t>Ұлттық</a:t>
            </a:r>
            <a:r>
              <a:rPr lang="en-US" dirty="0" smtClean="0"/>
              <a:t> </a:t>
            </a:r>
            <a:r>
              <a:rPr lang="en-US" dirty="0" err="1" smtClean="0"/>
              <a:t>үйлестіруші</a:t>
            </a:r>
            <a:r>
              <a:rPr lang="en-US" dirty="0" smtClean="0"/>
              <a:t> </a:t>
            </a:r>
            <a:r>
              <a:rPr lang="en-US" dirty="0" err="1" smtClean="0"/>
              <a:t>әзірлейді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бекітеді</a:t>
            </a:r>
            <a:r>
              <a:rPr lang="en-US" dirty="0" smtClean="0"/>
              <a:t> </a:t>
            </a:r>
            <a:r>
              <a:rPr lang="en-US" dirty="0" err="1" smtClean="0"/>
              <a:t>уәкілетті</a:t>
            </a:r>
            <a:r>
              <a:rPr lang="en-US" dirty="0" smtClean="0"/>
              <a:t> </a:t>
            </a:r>
            <a:r>
              <a:rPr lang="en-US" dirty="0" err="1" smtClean="0"/>
              <a:t>органның</a:t>
            </a:r>
            <a:r>
              <a:rPr lang="en-US" dirty="0" smtClean="0"/>
              <a:t> </a:t>
            </a:r>
            <a:r>
              <a:rPr lang="en-US" dirty="0" err="1" smtClean="0"/>
              <a:t>келісімі</a:t>
            </a:r>
            <a:r>
              <a:rPr lang="en-US" dirty="0" smtClean="0"/>
              <a:t> </a:t>
            </a:r>
            <a:r>
              <a:rPr lang="en-US" dirty="0" err="1" smtClean="0"/>
              <a:t>бойынша</a:t>
            </a:r>
            <a:r>
              <a:rPr lang="en-US" dirty="0" smtClean="0"/>
              <a:t>.</a:t>
            </a:r>
            <a:r>
              <a:rPr lang="kk-KZ" dirty="0" smtClean="0"/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3429000"/>
            <a:ext cx="65527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24. </a:t>
            </a:r>
            <a:r>
              <a:rPr lang="en-US" dirty="0" err="1" smtClean="0"/>
              <a:t>Тестілеуден</a:t>
            </a:r>
            <a:r>
              <a:rPr lang="en-US" dirty="0" smtClean="0"/>
              <a:t> </a:t>
            </a:r>
            <a:r>
              <a:rPr lang="en-US" dirty="0" err="1" smtClean="0"/>
              <a:t>кейін</a:t>
            </a:r>
            <a:r>
              <a:rPr lang="en-US" dirty="0" smtClean="0"/>
              <a:t> </a:t>
            </a:r>
            <a:r>
              <a:rPr lang="en-US" dirty="0" err="1" smtClean="0"/>
              <a:t>оқу</a:t>
            </a:r>
            <a:r>
              <a:rPr lang="en-US" dirty="0" smtClean="0"/>
              <a:t> </a:t>
            </a:r>
            <a:r>
              <a:rPr lang="en-US" dirty="0" err="1" smtClean="0"/>
              <a:t>нәтижесіне</a:t>
            </a:r>
            <a:r>
              <a:rPr lang="en-US" dirty="0" smtClean="0"/>
              <a:t> </a:t>
            </a:r>
            <a:r>
              <a:rPr lang="en-US" dirty="0" err="1" smtClean="0"/>
              <a:t>әсер</a:t>
            </a:r>
            <a:r>
              <a:rPr lang="en-US" dirty="0" smtClean="0"/>
              <a:t> </a:t>
            </a:r>
            <a:r>
              <a:rPr lang="en-US" dirty="0" err="1" smtClean="0"/>
              <a:t>ететін</a:t>
            </a:r>
            <a:r>
              <a:rPr lang="en-US" dirty="0" smtClean="0"/>
              <a:t> </a:t>
            </a:r>
            <a:r>
              <a:rPr lang="en-US" dirty="0" err="1" smtClean="0"/>
              <a:t>факторларды</a:t>
            </a:r>
            <a:r>
              <a:rPr lang="en-US" dirty="0" smtClean="0"/>
              <a:t> </a:t>
            </a:r>
            <a:r>
              <a:rPr lang="en-US" dirty="0" err="1" smtClean="0"/>
              <a:t>анықтау</a:t>
            </a:r>
            <a:r>
              <a:rPr lang="en-US" dirty="0" smtClean="0"/>
              <a:t> </a:t>
            </a:r>
            <a:r>
              <a:rPr lang="en-US" dirty="0" err="1" smtClean="0"/>
              <a:t>үшін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алушылар</a:t>
            </a:r>
            <a:r>
              <a:rPr lang="en-US" dirty="0" smtClean="0"/>
              <a:t>, </a:t>
            </a:r>
            <a:r>
              <a:rPr lang="en-US" dirty="0" err="1" smtClean="0"/>
              <a:t>мұғалімдер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білім</a:t>
            </a:r>
            <a:r>
              <a:rPr lang="en-US" dirty="0" smtClean="0"/>
              <a:t> </a:t>
            </a:r>
            <a:r>
              <a:rPr lang="en-US" dirty="0" err="1" smtClean="0"/>
              <a:t>беру</a:t>
            </a:r>
            <a:r>
              <a:rPr lang="en-US" dirty="0" smtClean="0"/>
              <a:t> </a:t>
            </a:r>
            <a:r>
              <a:rPr lang="en-US" dirty="0" err="1" smtClean="0"/>
              <a:t>ұйымдарының</a:t>
            </a:r>
            <a:r>
              <a:rPr lang="en-US" dirty="0" smtClean="0"/>
              <a:t> </a:t>
            </a:r>
            <a:r>
              <a:rPr lang="en-US" dirty="0" err="1" smtClean="0"/>
              <a:t>басшылары</a:t>
            </a:r>
            <a:r>
              <a:rPr lang="en-US" dirty="0" smtClean="0"/>
              <a:t> </a:t>
            </a:r>
            <a:r>
              <a:rPr lang="en-US" dirty="0" err="1" smtClean="0"/>
              <a:t>арасында</a:t>
            </a:r>
            <a:r>
              <a:rPr lang="en-US" dirty="0" smtClean="0"/>
              <a:t> </a:t>
            </a:r>
            <a:r>
              <a:rPr lang="en-US" dirty="0" err="1" smtClean="0"/>
              <a:t>анонимді</a:t>
            </a:r>
            <a:r>
              <a:rPr lang="en-US" dirty="0" smtClean="0"/>
              <a:t> </a:t>
            </a:r>
            <a:r>
              <a:rPr lang="en-US" dirty="0" err="1" smtClean="0"/>
              <a:t>сауалнама</a:t>
            </a:r>
            <a:r>
              <a:rPr lang="en-US" dirty="0" smtClean="0"/>
              <a:t> </a:t>
            </a:r>
            <a:r>
              <a:rPr lang="en-US" dirty="0" err="1" smtClean="0"/>
              <a:t>жүргізіледі</a:t>
            </a:r>
            <a:r>
              <a:rPr lang="en-US" dirty="0" smtClean="0"/>
              <a:t>. </a:t>
            </a:r>
            <a:r>
              <a:rPr lang="en-US" dirty="0" err="1" smtClean="0"/>
              <a:t>Сауалнамада</a:t>
            </a:r>
            <a:r>
              <a:rPr lang="en-US" dirty="0" smtClean="0"/>
              <a:t> </a:t>
            </a:r>
            <a:r>
              <a:rPr lang="en-US" dirty="0" err="1" smtClean="0"/>
              <a:t>жеке</a:t>
            </a:r>
            <a:r>
              <a:rPr lang="en-US" dirty="0" smtClean="0"/>
              <a:t> </a:t>
            </a:r>
            <a:r>
              <a:rPr lang="en-US" dirty="0" err="1" smtClean="0"/>
              <a:t>сипаттағы</a:t>
            </a:r>
            <a:r>
              <a:rPr lang="en-US" dirty="0" smtClean="0"/>
              <a:t> </a:t>
            </a:r>
            <a:r>
              <a:rPr lang="en-US" dirty="0" err="1" smtClean="0"/>
              <a:t>сұрақтар</a:t>
            </a:r>
            <a:r>
              <a:rPr lang="en-US" dirty="0" smtClean="0"/>
              <a:t> </a:t>
            </a:r>
            <a:r>
              <a:rPr lang="en-US" dirty="0" err="1" smtClean="0"/>
              <a:t>жоқ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      25. </a:t>
            </a:r>
            <a:r>
              <a:rPr lang="en-US" dirty="0" err="1" smtClean="0"/>
              <a:t>Ұлттық</a:t>
            </a:r>
            <a:r>
              <a:rPr lang="en-US" dirty="0" smtClean="0"/>
              <a:t> </a:t>
            </a:r>
            <a:r>
              <a:rPr lang="en-US" dirty="0" err="1" smtClean="0"/>
              <a:t>үйлестіруші</a:t>
            </a:r>
            <a:r>
              <a:rPr lang="en-US" dirty="0" smtClean="0"/>
              <a:t> </a:t>
            </a:r>
            <a:r>
              <a:rPr lang="en-US" dirty="0" err="1" smtClean="0"/>
              <a:t>уәкілетті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</a:t>
            </a:r>
            <a:r>
              <a:rPr lang="en-US" dirty="0" err="1" smtClean="0"/>
              <a:t>белгілеген</a:t>
            </a:r>
            <a:r>
              <a:rPr lang="en-US" dirty="0" smtClean="0"/>
              <a:t> </a:t>
            </a:r>
            <a:r>
              <a:rPr lang="en-US" dirty="0" err="1" smtClean="0"/>
              <a:t>мерзімде</a:t>
            </a:r>
            <a:r>
              <a:rPr lang="en-US" dirty="0" smtClean="0"/>
              <a:t> </a:t>
            </a:r>
            <a:r>
              <a:rPr lang="en-US" dirty="0" err="1" smtClean="0"/>
              <a:t>тестілеу</a:t>
            </a:r>
            <a:r>
              <a:rPr lang="en-US" dirty="0" smtClean="0"/>
              <a:t> </a:t>
            </a:r>
            <a:r>
              <a:rPr lang="en-US" dirty="0" err="1" smtClean="0"/>
              <a:t>рәсімін</a:t>
            </a:r>
            <a:r>
              <a:rPr lang="en-US" dirty="0" smtClean="0"/>
              <a:t> </a:t>
            </a:r>
            <a:r>
              <a:rPr lang="en-US" dirty="0" err="1" smtClean="0"/>
              <a:t>бағдарламалық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</a:t>
            </a:r>
            <a:r>
              <a:rPr lang="en-US" dirty="0" err="1" smtClean="0"/>
              <a:t>техникалық</a:t>
            </a:r>
            <a:r>
              <a:rPr lang="en-US" dirty="0" smtClean="0"/>
              <a:t> </a:t>
            </a:r>
            <a:r>
              <a:rPr lang="en-US" dirty="0" err="1" smtClean="0"/>
              <a:t>қамтамасыз</a:t>
            </a:r>
            <a:r>
              <a:rPr lang="en-US" dirty="0" smtClean="0"/>
              <a:t> </a:t>
            </a:r>
            <a:r>
              <a:rPr lang="en-US" dirty="0" err="1" smtClean="0"/>
              <a:t>етеді</a:t>
            </a:r>
            <a:r>
              <a:rPr lang="en-US" dirty="0" smtClean="0"/>
              <a:t> </a:t>
            </a:r>
            <a:r>
              <a:rPr lang="en-US" dirty="0" err="1" smtClean="0"/>
              <a:t>және</a:t>
            </a:r>
            <a:r>
              <a:rPr lang="en-US" dirty="0" smtClean="0"/>
              <a:t> ББЖМ </a:t>
            </a:r>
            <a:r>
              <a:rPr lang="en-US" dirty="0" err="1" smtClean="0"/>
              <a:t>нәтижелерін</a:t>
            </a:r>
            <a:r>
              <a:rPr lang="en-US" dirty="0" smtClean="0"/>
              <a:t> </a:t>
            </a:r>
            <a:r>
              <a:rPr lang="en-US" dirty="0" err="1" smtClean="0"/>
              <a:t>статистикалық</a:t>
            </a:r>
            <a:r>
              <a:rPr lang="en-US" dirty="0" smtClean="0"/>
              <a:t> </a:t>
            </a:r>
            <a:r>
              <a:rPr lang="en-US" dirty="0" err="1" smtClean="0"/>
              <a:t>өңдеуді</a:t>
            </a:r>
            <a:r>
              <a:rPr lang="en-US" dirty="0" smtClean="0"/>
              <a:t> </a:t>
            </a:r>
            <a:r>
              <a:rPr lang="en-US" dirty="0" err="1" smtClean="0"/>
              <a:t>жүзеге</a:t>
            </a:r>
            <a:r>
              <a:rPr lang="en-US" dirty="0" smtClean="0"/>
              <a:t> </a:t>
            </a:r>
            <a:r>
              <a:rPr lang="en-US" dirty="0" err="1" smtClean="0"/>
              <a:t>асырады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55576" y="389856"/>
            <a:ext cx="7668344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26. ББЖМ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беру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ұйымдарының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назарына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аяқталған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күннен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кейін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ай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ішінде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жеткізіледі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құқықтық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салдары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болмайды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 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27. ББЖМ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 туралы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ақпарат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уәкілетті органның интернет-ресурсында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орналастырылады</a:t>
            </a:r>
            <a:r>
              <a:rPr kumimoji="0" lang="ru-RU" b="1" i="0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00" b="1" i="0" u="none" strike="noStrike" cap="none" normalizeH="0" baseline="0" dirty="0" smtClean="0" bmk="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28. ББЖМ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 бойынша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уәкілетті 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білім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ұйымдарына ол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аяқталған күннен кейін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алты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ай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ішінде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ББЖМ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нәтижелерінің кешенді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талдауын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"Ы.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Алтынсарин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атындағы Ұлттық білім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академиясы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шаруашылық жүргізу құқығындағы республикалық мемлекеттік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кәсіпорны дайындаған әдістемелік ұсынымдарды жолдайды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29.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Уәкілетті 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рейтингтік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зерттеулер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жүргізетін ұйымдардың пайдалануы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және Қазақстан Республикасындағы білім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жүйесінің жай-күйі 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дамуы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туралы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Ұлттық баяндамаға енгізу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 білім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беру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саласындағы ағымдағы ахуалды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бағалауды көрсететін талдамалық есепті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қалыптастырады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30. </a:t>
            </a:r>
            <a:r>
              <a:rPr kumimoji="0" lang="ru-RU" b="1" i="0" u="none" strike="noStrike" cap="none" normalizeH="0" baseline="0" dirty="0" err="1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Жыл</a:t>
            </a:r>
            <a:r>
              <a:rPr kumimoji="0" lang="ru-RU" b="1" i="0" u="none" strike="noStrike" cap="none" normalizeH="0" baseline="0" dirty="0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сайын</a:t>
            </a:r>
            <a:r>
              <a:rPr kumimoji="0" lang="ru-RU" b="1" i="0" u="none" strike="noStrike" cap="none" normalizeH="0" baseline="0" dirty="0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ББЖМ </a:t>
            </a:r>
            <a:r>
              <a:rPr kumimoji="0" lang="ru-RU" b="1" i="0" u="none" strike="noStrike" cap="none" normalizeH="0" baseline="0" dirty="0" err="1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тапсырмаларының </a:t>
            </a:r>
            <a:r>
              <a:rPr kumimoji="0" lang="ru-RU" b="1" i="0" u="none" strike="noStrike" cap="none" normalizeH="0" baseline="0" dirty="0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10%-ы </a:t>
            </a:r>
            <a:r>
              <a:rPr kumimoji="0" lang="ru-RU" b="1" i="0" u="none" strike="noStrike" cap="none" normalizeH="0" baseline="0" dirty="0" err="1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құпиялылық режимінен</a:t>
            </a:r>
            <a:r>
              <a:rPr kumimoji="0" lang="ru-RU" b="1" i="0" u="none" strike="noStrike" cap="none" normalizeH="0" baseline="0" dirty="0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шығарылып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Ұлттық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үйлестірушінің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интернет-ресурсында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тапсырмалар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жинақтары және оқу-әдістемелік кешендер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түрінде жарияланады</a:t>
            </a:r>
            <a:r>
              <a:rPr kumimoji="0" lang="ru-RU" b="0" i="0" u="none" strike="noStrike" cap="none" normalizeH="0" baseline="0" dirty="0" smtClean="0" bmk="z85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kk-KZ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hlinkClick r:id="rId2"/>
              </a:rPr>
              <a:t>https://www.testcenter.kz/</a:t>
            </a:r>
            <a:r>
              <a:rPr lang="kk-KZ" sz="2400" b="1" dirty="0" smtClean="0">
                <a:solidFill>
                  <a:srgbClr val="FF0000"/>
                </a:solidFill>
              </a:rPr>
              <a:t>) тест нұсқалары бар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 ББЖМ 9-сыныптарда </a:t>
            </a:r>
            <a:r>
              <a:rPr lang="ru-RU" sz="2400" dirty="0" err="1" smtClean="0"/>
              <a:t>кешенді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тестілеу</a:t>
            </a:r>
            <a:r>
              <a:rPr lang="ru-RU" sz="2400" dirty="0" smtClean="0"/>
              <a:t> </a:t>
            </a:r>
            <a:r>
              <a:rPr lang="ru-RU" sz="2400" dirty="0" err="1" smtClean="0"/>
              <a:t>нысанында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функционалдық сауаттылықтың үш бағыты</a:t>
            </a:r>
            <a:r>
              <a:rPr lang="ru-RU" sz="2400" dirty="0" smtClean="0"/>
              <a:t>: </a:t>
            </a:r>
            <a:r>
              <a:rPr lang="ru-RU" sz="2400" dirty="0" err="1" smtClean="0"/>
              <a:t>математикалық сауаттылық</a:t>
            </a:r>
            <a:r>
              <a:rPr lang="ru-RU" sz="2400" dirty="0" smtClean="0"/>
              <a:t>, </a:t>
            </a:r>
            <a:r>
              <a:rPr lang="ru-RU" sz="2400" dirty="0" err="1" smtClean="0"/>
              <a:t>жаратылыстану-ғылыми сауаттылық</a:t>
            </a:r>
            <a:r>
              <a:rPr lang="ru-RU" sz="2400" dirty="0" smtClean="0"/>
              <a:t>, </a:t>
            </a:r>
            <a:r>
              <a:rPr lang="ru-RU" sz="2400" dirty="0" err="1" smtClean="0"/>
              <a:t>оқу сауаттылығы </a:t>
            </a:r>
            <a:r>
              <a:rPr lang="ru-RU" sz="2400" dirty="0" smtClean="0"/>
              <a:t>(</a:t>
            </a:r>
            <a:r>
              <a:rPr lang="ru-RU" sz="2400" dirty="0" err="1" smtClean="0"/>
              <a:t>орыс</a:t>
            </a:r>
            <a:r>
              <a:rPr lang="ru-RU" sz="2400" dirty="0" smtClean="0"/>
              <a:t>, </a:t>
            </a:r>
            <a:r>
              <a:rPr lang="ru-RU" sz="2400" dirty="0" err="1" smtClean="0"/>
              <a:t>қазақ және ағылшын тілдерінде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мәтіндер</a:t>
            </a:r>
            <a:r>
              <a:rPr lang="ru-RU" sz="2400" dirty="0" smtClean="0"/>
              <a:t>)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жүргізіледі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 9-сынып </a:t>
            </a:r>
            <a:r>
              <a:rPr lang="ru-RU" sz="2400" b="1" dirty="0" err="1" smtClean="0">
                <a:solidFill>
                  <a:srgbClr val="FF0000"/>
                </a:solidFill>
              </a:rPr>
              <a:t>оқушыларына арналған тесттің құрылымы</a:t>
            </a:r>
            <a:r>
              <a:rPr lang="ru-RU" sz="2400" b="1" dirty="0" smtClean="0">
                <a:solidFill>
                  <a:srgbClr val="FF0000"/>
                </a:solidFill>
              </a:rPr>
              <a:t>: </a:t>
            </a:r>
          </a:p>
          <a:p>
            <a:pPr algn="just"/>
            <a:r>
              <a:rPr lang="ru-RU" sz="2400" dirty="0" err="1" smtClean="0"/>
              <a:t>Оқу сауаттылығы (қазақ тілі</a:t>
            </a:r>
            <a:r>
              <a:rPr lang="ru-RU" sz="2400" dirty="0" smtClean="0"/>
              <a:t>, </a:t>
            </a:r>
            <a:r>
              <a:rPr lang="ru-RU" sz="2400" dirty="0" err="1" smtClean="0"/>
              <a:t>орыс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тілі</a:t>
            </a:r>
            <a:r>
              <a:rPr lang="ru-RU" sz="2400" dirty="0" smtClean="0"/>
              <a:t>, </a:t>
            </a:r>
            <a:r>
              <a:rPr lang="ru-RU" sz="2400" dirty="0" err="1" smtClean="0"/>
              <a:t>ағылшын тілі</a:t>
            </a:r>
            <a:r>
              <a:rPr lang="ru-RU" sz="2400" dirty="0" smtClean="0"/>
              <a:t>), </a:t>
            </a:r>
            <a:r>
              <a:rPr lang="ru-RU" sz="2400" dirty="0" err="1" smtClean="0"/>
              <a:t>әр тіл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10 тест </a:t>
            </a:r>
            <a:r>
              <a:rPr lang="ru-RU" sz="2400" dirty="0" err="1" smtClean="0"/>
              <a:t>тапсырмасы</a:t>
            </a:r>
            <a:r>
              <a:rPr lang="ru-RU" sz="2400" dirty="0" smtClean="0"/>
              <a:t>, </a:t>
            </a:r>
            <a:r>
              <a:rPr lang="ru-RU" sz="2400" dirty="0" err="1" smtClean="0"/>
              <a:t>барлығы </a:t>
            </a:r>
            <a:r>
              <a:rPr lang="ru-RU" sz="2400" dirty="0" smtClean="0"/>
              <a:t>30 тест </a:t>
            </a:r>
            <a:r>
              <a:rPr lang="ru-RU" sz="2400" dirty="0" err="1" smtClean="0"/>
              <a:t>тапсырмасы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err="1" smtClean="0"/>
              <a:t>Математикалық сауаттылық </a:t>
            </a:r>
            <a:r>
              <a:rPr lang="ru-RU" sz="2400" dirty="0" smtClean="0"/>
              <a:t>– 13 тест </a:t>
            </a:r>
            <a:r>
              <a:rPr lang="ru-RU" sz="2400" dirty="0" err="1" smtClean="0"/>
              <a:t>тапсырмасы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err="1" smtClean="0"/>
              <a:t>Жаратылыстану-ғылыми сауаттылық </a:t>
            </a:r>
            <a:r>
              <a:rPr lang="ru-RU" sz="2400" dirty="0" smtClean="0"/>
              <a:t>(физика, химия, биология, география), </a:t>
            </a:r>
            <a:r>
              <a:rPr lang="ru-RU" sz="2400" dirty="0" err="1" smtClean="0"/>
              <a:t>әр пән бойынша</a:t>
            </a:r>
            <a:r>
              <a:rPr lang="ru-RU" sz="2400" dirty="0" smtClean="0"/>
              <a:t> 8 тест </a:t>
            </a:r>
            <a:r>
              <a:rPr lang="ru-RU" sz="2400" dirty="0" err="1" smtClean="0"/>
              <a:t>тапсырмасы</a:t>
            </a:r>
            <a:r>
              <a:rPr lang="ru-RU" sz="2400" dirty="0" smtClean="0"/>
              <a:t>, </a:t>
            </a:r>
            <a:r>
              <a:rPr lang="ru-RU" sz="2400" dirty="0" err="1" smtClean="0"/>
              <a:t>барлығы </a:t>
            </a:r>
            <a:r>
              <a:rPr lang="ru-RU" sz="2400" dirty="0" smtClean="0"/>
              <a:t>32 тест </a:t>
            </a:r>
            <a:r>
              <a:rPr lang="ru-RU" sz="2400" dirty="0" err="1" smtClean="0"/>
              <a:t>тапсырмасы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  Тест </a:t>
            </a:r>
            <a:r>
              <a:rPr lang="ru-RU" sz="2400" dirty="0" err="1" smtClean="0"/>
              <a:t>тапсырмаларының формасы</a:t>
            </a:r>
            <a:r>
              <a:rPr lang="ru-RU" sz="2400" dirty="0" smtClean="0"/>
              <a:t>: </a:t>
            </a:r>
            <a:r>
              <a:rPr lang="ru-RU" sz="2400" dirty="0" err="1" smtClean="0"/>
              <a:t>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дұрыс жауапты</a:t>
            </a:r>
            <a:r>
              <a:rPr lang="ru-RU" sz="2400" dirty="0" smtClean="0"/>
              <a:t> </a:t>
            </a:r>
            <a:r>
              <a:rPr lang="ru-RU" sz="2400" dirty="0" err="1" smtClean="0"/>
              <a:t>таңдауға арналған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  </a:t>
            </a:r>
            <a:r>
              <a:rPr lang="ru-RU" sz="2400" dirty="0" err="1" smtClean="0"/>
              <a:t>Тестті</a:t>
            </a:r>
            <a:r>
              <a:rPr lang="ru-RU" sz="2400" dirty="0" smtClean="0"/>
              <a:t> </a:t>
            </a:r>
            <a:r>
              <a:rPr lang="ru-RU" sz="2400" dirty="0" err="1" smtClean="0"/>
              <a:t>орындау</a:t>
            </a:r>
            <a:r>
              <a:rPr lang="ru-RU" sz="2400" dirty="0" smtClean="0"/>
              <a:t> </a:t>
            </a:r>
            <a:r>
              <a:rPr lang="ru-RU" sz="2400" dirty="0" err="1" smtClean="0"/>
              <a:t>уақыты </a:t>
            </a:r>
            <a:r>
              <a:rPr lang="ru-RU" sz="2400" dirty="0" smtClean="0"/>
              <a:t>– 150 минут (2  </a:t>
            </a:r>
            <a:r>
              <a:rPr lang="ru-RU" sz="2400" dirty="0" err="1" smtClean="0"/>
              <a:t>сағат </a:t>
            </a:r>
            <a:r>
              <a:rPr lang="ru-RU" sz="2400" dirty="0" smtClean="0"/>
              <a:t>30 минут).</a:t>
            </a:r>
          </a:p>
          <a:p>
            <a:pPr algn="just"/>
            <a:r>
              <a:rPr lang="ru-RU" sz="2400" dirty="0" smtClean="0"/>
              <a:t>  </a:t>
            </a:r>
            <a:r>
              <a:rPr lang="ru-RU" sz="2400" dirty="0" err="1" smtClean="0"/>
              <a:t>Максималды</a:t>
            </a:r>
            <a:r>
              <a:rPr lang="ru-RU" sz="2400" dirty="0" smtClean="0"/>
              <a:t> балл – 75.  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228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2023-11-02T09:24:33Z</dcterms:created>
  <dcterms:modified xsi:type="dcterms:W3CDTF">2024-01-04T04:38:36Z</dcterms:modified>
</cp:coreProperties>
</file>