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5" r:id="rId7"/>
    <p:sldId id="266" r:id="rId8"/>
    <p:sldId id="264" r:id="rId9"/>
    <p:sldId id="267" r:id="rId10"/>
    <p:sldId id="259" r:id="rId11"/>
    <p:sldId id="260" r:id="rId12"/>
    <p:sldId id="261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Қашықтықтан оқыту жағдайында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ТЖБ жүргізу бойынша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әдістемелік ұсынымдар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3929066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algn="r" hangingPunct="0"/>
            <a:r>
              <a:rPr lang="kk-KZ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 Республикасы</a:t>
            </a:r>
            <a:endPara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hangingPunct="0"/>
            <a:r>
              <a:rPr lang="kk-KZ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 және ғылым министрінің</a:t>
            </a:r>
            <a:endPara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2020 жылғы  «8» сәуірдегі</a:t>
            </a:r>
            <a:br>
              <a:rPr lang="kk-KZ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kk-KZ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135 </a:t>
            </a:r>
            <a:r>
              <a:rPr lang="kk-KZ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бұйрығы негізінде әзірленген</a:t>
            </a:r>
          </a:p>
          <a:p>
            <a:pPr algn="r"/>
            <a:endParaRPr lang="kk-KZ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Дайындаған:  Каренова А.С </a:t>
            </a:r>
            <a:endParaRPr 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525963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11-сыныпта 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«Алгебра және геометрия», «Информатика», «Биология», «География», «Физика», «Химия», «Орыс тілі», «Орыс әдебиеті», «Қазақ тілі», «Қазақ әдебиеті», «Шет тілі», «Қазақстан тарихы», «Дүниежүзі тарихы», «Адам. Қоғам. Құқық» пәндері бойынша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ағымдағы бағалар және 4-тоқсанның қорытынды бағасы қойылады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Өзін-өзі тану» пәні бойынша «есептелді»/ «есептелінбеді» қойылады.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357158" y="57148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k-K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11-сыныпта</a:t>
            </a:r>
            <a:r>
              <a:rPr kumimoji="0" lang="kk-KZ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kk-K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kk-K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«Дене шынықтыру»,  «Технология», «Алғашқы әскери дайындық» оқу пәндері бойынша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kk-K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kk-K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жылдық баға </a:t>
            </a:r>
            <a:r>
              <a:rPr kumimoji="0" lang="kk-K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2019-2020 оқу жылының            </a:t>
            </a:r>
            <a:r>
              <a:rPr kumimoji="0" lang="kk-K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1,2,3</a:t>
            </a:r>
            <a:r>
              <a:rPr kumimoji="0" lang="kk-KZ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kk-K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тоқсандарының қорытындысы негізінде қойылады.</a:t>
            </a:r>
            <a:r>
              <a:rPr kumimoji="0" lang="kk-K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kk-K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Төртінші тоқсанда</a:t>
            </a:r>
            <a:r>
              <a:rPr kumimoji="0" lang="kk-K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kk-K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журналға ағымдағы бағалар мен тоқсандық баға қойылмайды</a:t>
            </a:r>
            <a:r>
              <a:rPr kumimoji="0" lang="kk-K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</a:t>
            </a:r>
            <a:r>
              <a:rPr kumimoji="0" lang="kk-K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тек сабақ тақырыптары мен ұсынылған оқу тапсырмалары толтырылады</a:t>
            </a:r>
            <a:r>
              <a:rPr kumimoji="0" lang="kk-K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Сыныптар бойынша өтілетін ТЖБ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85852" y="1714488"/>
          <a:ext cx="6286543" cy="4220438"/>
        </p:xfrm>
        <a:graphic>
          <a:graphicData uri="http://schemas.openxmlformats.org/drawingml/2006/table">
            <a:tbl>
              <a:tblPr/>
              <a:tblGrid>
                <a:gridCol w="676802"/>
                <a:gridCol w="1970163"/>
                <a:gridCol w="860264"/>
                <a:gridCol w="1389657"/>
                <a:gridCol w="1389657"/>
              </a:tblGrid>
              <a:tr h="8008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Пән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ТЖБ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Өтілетін күні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kk-KZ" sz="2400" b="1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“А” 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Өтілетін күні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kk-KZ" sz="2400" b="1" baseline="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“Ә” </a:t>
                      </a:r>
                      <a:endParaRPr lang="ru-RU" sz="2400" b="1" dirty="0" smtClean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Сауат ашу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21-мамыр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21-мамыр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Орыс тілі (Я2)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22-мамыр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20-мамыр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Шетел тілі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19-мамыр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22-мамыр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20-мамыр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19-мамыр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Дүниетану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Жаратылыстану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Өзін-өзі тану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есепт.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Музыка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есепт.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Көркем еңбек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есепт.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0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Дене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шынықтыру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57488" y="1071546"/>
            <a:ext cx="2666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1-сынып   4 ТЖБ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3240" y="428604"/>
            <a:ext cx="2666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-сынып   5 ТЖБ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42976" y="1272810"/>
          <a:ext cx="7215238" cy="4997433"/>
        </p:xfrm>
        <a:graphic>
          <a:graphicData uri="http://schemas.openxmlformats.org/drawingml/2006/table">
            <a:tbl>
              <a:tblPr/>
              <a:tblGrid>
                <a:gridCol w="707355"/>
                <a:gridCol w="2150165"/>
                <a:gridCol w="1357322"/>
                <a:gridCol w="1500198"/>
                <a:gridCol w="1500198"/>
              </a:tblGrid>
              <a:tr h="727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Пән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ТЖБ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Өтілетін күні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2400" b="1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kk-KZ" sz="2400" b="1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“А” 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Өтілетін күні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kk-KZ" sz="2400" b="1" baseline="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2400" b="1" baseline="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“Ә” </a:t>
                      </a:r>
                      <a:endParaRPr lang="ru-RU" sz="2400" b="1" dirty="0" smtClean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 тілі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20-мамыр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20-мамыр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Әдебиеттік оқу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19-мамыр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19-мамыр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Орыс тілі (Я2)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22-мамыр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22-мамыр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Шетел тілі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21-мамыр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21-мамыр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20-мамыр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20-мамыр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/>
                          <a:ea typeface="Calibri"/>
                          <a:cs typeface="Times New Roman"/>
                        </a:rPr>
                        <a:t>Дүниетану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/>
                          <a:ea typeface="Calibri"/>
                          <a:cs typeface="Times New Roman"/>
                        </a:rPr>
                        <a:t>Жаратылыстану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Өзін-өзі тану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есепт.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Музыка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есепт.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Көркем еңбек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есепт.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Дене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шынықтыру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3240" y="428604"/>
            <a:ext cx="2666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3-сынып   6 ТЖБ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71538" y="928670"/>
          <a:ext cx="7215238" cy="5466455"/>
        </p:xfrm>
        <a:graphic>
          <a:graphicData uri="http://schemas.openxmlformats.org/drawingml/2006/table">
            <a:tbl>
              <a:tblPr/>
              <a:tblGrid>
                <a:gridCol w="707355"/>
                <a:gridCol w="2150165"/>
                <a:gridCol w="1357322"/>
                <a:gridCol w="1500198"/>
                <a:gridCol w="1500198"/>
              </a:tblGrid>
              <a:tr h="7274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Пән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ТЖБ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Өтілетін күні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2400" b="1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 </a:t>
                      </a:r>
                      <a:r>
                        <a:rPr lang="kk-KZ" sz="2400" b="1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“А” 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Өтілетін күні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kk-KZ" sz="2400" b="1" baseline="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2400" b="1" baseline="0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“Ә” </a:t>
                      </a:r>
                      <a:endParaRPr lang="ru-RU" sz="2400" b="1" dirty="0" smtClean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 тілі</a:t>
                      </a:r>
                      <a:endParaRPr lang="ru-RU" sz="18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22-мамыр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22-мамыр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Әдебиеттік оқу</a:t>
                      </a:r>
                      <a:endParaRPr lang="ru-RU" sz="18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19-мамыр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19-мамыр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Орыс тілі (Я2)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20-мамыр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20-мамыр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Шетел тілі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21-мамыр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21-мамыр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19-мамыр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19-мамыр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Жаратылыстану 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21-мамыр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FF0000"/>
                          </a:solidFill>
                        </a:rPr>
                        <a:t>21-мамыр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5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Дүниетану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АКТ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0</a:t>
                      </a:r>
                      <a:endParaRPr lang="ru-RU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Өзін-өзі тану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Музыка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Көркем еңбек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8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Дене шынықтыру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err="1" smtClean="0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3240" y="428604"/>
            <a:ext cx="2666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-сынып   6 ТЖБ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71538" y="928671"/>
          <a:ext cx="6858048" cy="5282405"/>
        </p:xfrm>
        <a:graphic>
          <a:graphicData uri="http://schemas.openxmlformats.org/drawingml/2006/table">
            <a:tbl>
              <a:tblPr/>
              <a:tblGrid>
                <a:gridCol w="848826"/>
                <a:gridCol w="2580198"/>
                <a:gridCol w="1628786"/>
                <a:gridCol w="1800238"/>
              </a:tblGrid>
              <a:tr h="6634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Пән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ТЖБ</a:t>
                      </a:r>
                      <a:endParaRPr lang="ru-RU" sz="2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1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Өтілетін күні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24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6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Қазақ тілі</a:t>
                      </a:r>
                      <a:endParaRPr lang="ru-RU" sz="2000" b="1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22-мамыр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6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Әдебиеттік оқу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19-мамыр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6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Орыс тілі (Я2)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21-мамыр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6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2000" b="1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Шетел тілі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20-мамыр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6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2000" b="1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Математика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21-мамыр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800" b="1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Жаратылыстану 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20-мамыр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2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Дүниетану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АКТ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0</a:t>
                      </a:r>
                      <a:endParaRPr lang="ru-RU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Өзін-өзі тану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Музыка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Көркем еңбек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7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Дене шынықтыру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728" y="1142984"/>
          <a:ext cx="4929222" cy="5038036"/>
        </p:xfrm>
        <a:graphic>
          <a:graphicData uri="http://schemas.openxmlformats.org/drawingml/2006/table">
            <a:tbl>
              <a:tblPr/>
              <a:tblGrid>
                <a:gridCol w="666187"/>
                <a:gridCol w="3329997"/>
                <a:gridCol w="933038"/>
              </a:tblGrid>
              <a:tr h="330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Пән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ТЖБ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 тілі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 әдебиеті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Орыс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тілі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және әдебиеті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Шетел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тілі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Информатика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Жаратылыстану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Қазақстан тарихы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Дүниежүзі тарихы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Өзін-өзі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тану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Музыка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есепт.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Көркем еңбек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есепт.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Дене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шынықтыру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14678" y="571480"/>
            <a:ext cx="2589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5-сынып  6 ТЖБ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43240" y="214290"/>
            <a:ext cx="2589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-сынып  6 ТЖБ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000232" y="785794"/>
          <a:ext cx="5072098" cy="5588871"/>
        </p:xfrm>
        <a:graphic>
          <a:graphicData uri="http://schemas.openxmlformats.org/drawingml/2006/table">
            <a:tbl>
              <a:tblPr/>
              <a:tblGrid>
                <a:gridCol w="685497"/>
                <a:gridCol w="3426518"/>
                <a:gridCol w="960083"/>
              </a:tblGrid>
              <a:tr h="53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Пән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ТЖБ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 тілі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 әдебиеті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Орыс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тілі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және әдебиеті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Шетел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тілі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Информатика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Жаратылыстану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Қазақстан тарихы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Дүниежүзі тарихы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5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Өзін-өзі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тану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Музыка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Көркем еңбек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есепт.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2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Дене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шынықтыру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43240" y="214290"/>
            <a:ext cx="2743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7-сынып  10 ТЖБ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214546" y="530690"/>
          <a:ext cx="4643470" cy="5939849"/>
        </p:xfrm>
        <a:graphic>
          <a:graphicData uri="http://schemas.openxmlformats.org/drawingml/2006/table">
            <a:tbl>
              <a:tblPr/>
              <a:tblGrid>
                <a:gridCol w="627567"/>
                <a:gridCol w="3136954"/>
                <a:gridCol w="878949"/>
              </a:tblGrid>
              <a:tr h="5235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Пән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ТЖБ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 тілі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 әдебиеті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Орыс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тілі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және әдебиеті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Шетел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тілі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Алгебра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Геометрия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Информатика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Физика</a:t>
                      </a:r>
                      <a:endParaRPr lang="ru-RU" sz="2800" b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Қазақстан тарихы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Дүниежүзі тарихы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7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Өзін-өзі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тану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есепт.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7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Көркем еңбек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есепт.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7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Дене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шынықтыру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43240" y="214290"/>
            <a:ext cx="2726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-сынып  11 ТЖБ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071670" y="785794"/>
          <a:ext cx="4547077" cy="5720144"/>
        </p:xfrm>
        <a:graphic>
          <a:graphicData uri="http://schemas.openxmlformats.org/drawingml/2006/table">
            <a:tbl>
              <a:tblPr/>
              <a:tblGrid>
                <a:gridCol w="614540"/>
                <a:gridCol w="3071834"/>
                <a:gridCol w="860703"/>
              </a:tblGrid>
              <a:tr h="314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Пән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ТЖБ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 тілі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 әдебиеті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Орыс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тілі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және әдебиеті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Шетел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тілі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Алгебра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Геометрия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Информатика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Физика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9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Қазақстан тарихы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5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Дүниежүзі тарихы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Өзін-өзі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тану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есепт.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Көркем еңбек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есепт.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3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Дене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шынықтыру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525963"/>
          </a:xfrm>
        </p:spPr>
        <p:txBody>
          <a:bodyPr/>
          <a:lstStyle/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1-10-сыныптарда ТЖБ, </a:t>
            </a:r>
            <a:endParaRPr lang="kk-K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11-сыныпта бақылау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жұмысын өткізу мерзімі: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жылғы 18-22 мамыр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1-4 сыныптарда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ТЖБ өткізу уақыты шектелмейді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5-10 сыныптарда ТЖБ-ны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өткізу уақыты – 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минут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11-сыныпта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бақылау жұмысы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43240" y="214290"/>
            <a:ext cx="2726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9-сынып  11 ТЖБ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000232" y="714356"/>
          <a:ext cx="4405937" cy="5902706"/>
        </p:xfrm>
        <a:graphic>
          <a:graphicData uri="http://schemas.openxmlformats.org/drawingml/2006/table">
            <a:tbl>
              <a:tblPr/>
              <a:tblGrid>
                <a:gridCol w="595465"/>
                <a:gridCol w="2976485"/>
                <a:gridCol w="833987"/>
              </a:tblGrid>
              <a:tr h="214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Пән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ТЖБ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 тілі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 әдебиеті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5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Орыс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тілі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және әдебиеті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Шетел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тілі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Алгебра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Геометрия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Информатика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Физика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Химия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Қазақстан тарихы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Дүниежүзі тарихы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Құқық негіздері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6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Өзін-өзі тану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Көркем еңбек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6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Дене шынықтыру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есепт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43240" y="214290"/>
            <a:ext cx="2896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10-сынып  10 ТЖБ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71604" y="928670"/>
          <a:ext cx="5929354" cy="4752283"/>
        </p:xfrm>
        <a:graphic>
          <a:graphicData uri="http://schemas.openxmlformats.org/drawingml/2006/table">
            <a:tbl>
              <a:tblPr/>
              <a:tblGrid>
                <a:gridCol w="801507"/>
                <a:gridCol w="4006413"/>
                <a:gridCol w="1121434"/>
              </a:tblGrid>
              <a:tr h="2022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Пән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ТЖБ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44" marR="59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Алгебра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және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анализ </a:t>
                      </a:r>
                      <a:r>
                        <a:rPr lang="ru-RU" sz="18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бастмалары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44" marR="59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4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Геометрия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44" marR="59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4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Информатика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44" marR="59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4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 тілі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44" marR="59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4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 әдебиеті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44" marR="59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1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Орыс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тілі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және әдебиеті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44" marR="59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1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Шетел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тілі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44" marR="59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4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Қазақстан тарихы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44" marR="59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4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Өзін-өзі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тану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есепт.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44" marR="59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4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Дене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шынықтыру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есепт.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44" marR="59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Алғашқы әскери және техникалық дайындық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есепт.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44" marR="59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4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Физика 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44" marR="59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4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44" marR="59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4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Дүниежүзі тарихы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70" marR="8270" marT="8270" marB="8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44" marR="59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358246" cy="4525963"/>
          </a:xfrm>
        </p:spPr>
        <p:txBody>
          <a:bodyPr>
            <a:no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Педагог оқу тапсырмасына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бағалау критерийлерін әзірлейді.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1-4-сынып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оқушыларына арналған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ТЖБ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тапсырмалары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қиын болмауы керек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және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тапсырмадан артық берілмеуі тиіс.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5-10-сынып оқушыларына арналған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ТЖБ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тапсырмалары 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тапсырмадан артық берілмеуі тиіс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1-10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сынып оқушыларына арналған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ТЖБ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оқу тапсырмаларын </a:t>
            </a:r>
            <a:r>
              <a:rPr lang="kk-KZ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 </a:t>
            </a:r>
            <a:r>
              <a:rPr lang="kk-KZ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 жасайды!!!. </a:t>
            </a:r>
          </a:p>
          <a:p>
            <a:pPr algn="ctr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643998" cy="4525963"/>
          </a:xfrm>
        </p:spPr>
        <p:txBody>
          <a:bodyPr>
            <a:noAutofit/>
          </a:bodyPr>
          <a:lstStyle/>
          <a:p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ТЖБ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оқу тапсырмаларына: 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шығармашылық сипаттағы тапсырмалар, практикалық тапсырмалар, зерттеу тапсырмалары, жобалар, эссе және т. б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 дұрыс жауабы бар  тест тапсырмаларын (үш тапсырмадан артық емес);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бірнеше дұрыс жауабы бар  тест тапсырмаларын (үш тапсырмадан артық емес);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сәйкестендіруге арналған  тест тапсырмаларын (жұмыста үш тапсырмадан артық емес);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қысқаша жауапты (сөз немесе қысқа сөйлем түріндегі жауапты, есеп шығаруды және т.б.) талап ететін сұрақтың ашық түрлерін;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толық жауапты (сөйлем түріндегі жауапты, есеп шығаруды және т.б.) талап ететін сұрақтардың ашық түрлерін қолдануға болады.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Білім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алушыларға, олардың ата-аналарына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Күнделік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платформасында, кез келген қолжетімді байланыс құралдары (электрондық пошта, чат, телеграм немесе т.б.) арқылы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комментарий түрінде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немесе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электрондық форматтағы рубрика түрінде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кері байланыс беріледі.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Педагогтың міндеті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4525963"/>
          </a:xfrm>
        </p:spPr>
        <p:txBody>
          <a:bodyPr>
            <a:noAutofit/>
          </a:bodyPr>
          <a:lstStyle/>
          <a:p>
            <a:r>
              <a:rPr lang="kk-KZ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4-тоқсанда өтілген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оқу мақсаттарына сәйкес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ТЖБ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оқу тапсырмалары жасалатын бөлімдер/бөлімшелер мен оқу мақсаттарын анықтайды. 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Білім алушылардың орындауына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арналған </a:t>
            </a:r>
            <a:r>
              <a:rPr lang="kk-KZ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ТЖБ тапсырмаларын </a:t>
            </a:r>
            <a:r>
              <a:rPr lang="kk-KZ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құрастырады. </a:t>
            </a:r>
            <a:endParaRPr lang="kk-KZ" sz="2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Педагог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ТЖБ оқу тапсырмаларын </a:t>
            </a:r>
            <a:r>
              <a:rPr lang="kk-KZ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спецификацияға сәйкес әзірлейді.</a:t>
            </a:r>
            <a:endParaRPr lang="ru-RU" sz="2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85794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Педагогтың міндеті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Тілдік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пәндер бойынша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ТЖБ-да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айтылым және тыңдалым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дағдыларын тексеруді талап ететін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оқыту мақсаттары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кірмейді.</a:t>
            </a:r>
          </a:p>
          <a:p>
            <a:pPr>
              <a:buNone/>
            </a:pP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ретте жазу және оқу дағдылары үшін ең жоғары балл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 баллды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құрайды.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ТЖБ бойынша білім алушылардың оқу жетістіктерін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бағалау критерийлерін әзірлейді.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Білім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алушылар үшін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ТЖБ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өткізудің көрсетілген күніне дейін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нұсқаулық жүргізеді.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Педагогтың міндеті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>
            <a:no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Білім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алушылардың орындаған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жиынтық жұмыстарын тексереді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сынып журналына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(электронды немесе қағаз түрінде)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балл қояды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Білім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алушыларға, ата-аналарға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ТЖБ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орындалған қорытындысы бойынша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кері байланыс береді.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Білім алушылар: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525963"/>
          </a:xfrm>
        </p:spPr>
        <p:txBody>
          <a:bodyPr>
            <a:no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ТЖБ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орындау барысында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академиялық адалдық ережелерін сақтайды.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Бөгде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адамдардың көмегінсіз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тапсырмаларды өз бетінше орындау керек.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Жиынтық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жұмысты орындау барысында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қосымша оқу ресурстарын пайдалануға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болмайды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Жиынтық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жұмыстарды орындауда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жауапкершілікпен қарайды.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Жиынтық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жұмысты орындауға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бөлінген уақыт аяқталғаннан кейін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білім алушы орындалған жұмысты педагогке қол жетімді байланыс құралдары арқылы жібереді.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1235</Words>
  <PresentationFormat>Экран (4:3)</PresentationFormat>
  <Paragraphs>544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Қашықтықтан оқыту жағдайында ТЖБ жүргізу бойынша әдістемелік ұсынымдар   </vt:lpstr>
      <vt:lpstr>Слайд 2</vt:lpstr>
      <vt:lpstr>Слайд 3</vt:lpstr>
      <vt:lpstr>Слайд 4</vt:lpstr>
      <vt:lpstr>Слайд 5</vt:lpstr>
      <vt:lpstr>Педагогтың міндеті </vt:lpstr>
      <vt:lpstr>Педагогтың міндеті </vt:lpstr>
      <vt:lpstr>Педагогтың міндеті </vt:lpstr>
      <vt:lpstr>Білім алушылар: </vt:lpstr>
      <vt:lpstr>Слайд 10</vt:lpstr>
      <vt:lpstr>Слайд 11</vt:lpstr>
      <vt:lpstr>Сыныптар бойынша өтілетін ТЖБ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Қашықтықтан оқыту жағдайында ТЖБ жүргізу бойынша әдістемелік ұсынымдар   </dc:title>
  <dc:creator>User001</dc:creator>
  <cp:lastModifiedBy>User001</cp:lastModifiedBy>
  <cp:revision>19</cp:revision>
  <dcterms:created xsi:type="dcterms:W3CDTF">2020-05-13T14:12:02Z</dcterms:created>
  <dcterms:modified xsi:type="dcterms:W3CDTF">2020-05-13T16:24:26Z</dcterms:modified>
</cp:coreProperties>
</file>