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6" r:id="rId4"/>
    <p:sldId id="260" r:id="rId5"/>
    <p:sldId id="259" r:id="rId6"/>
    <p:sldId id="258" r:id="rId7"/>
    <p:sldId id="257" r:id="rId8"/>
    <p:sldId id="264" r:id="rId9"/>
    <p:sldId id="267" r:id="rId10"/>
    <p:sldId id="265" r:id="rId11"/>
    <p:sldId id="262" r:id="rId12"/>
    <p:sldId id="263" r:id="rId13"/>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160"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VID-20191206-WA0031.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Жаратылыстану ашық сабақ\фотолар\487878_9.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rmAutofit/>
          </a:bodyPr>
          <a:lstStyle/>
          <a:p>
            <a:r>
              <a:rPr lang="kk-KZ" sz="5400" b="1" dirty="0" smtClean="0">
                <a:solidFill>
                  <a:srgbClr val="7030A0"/>
                </a:solidFill>
                <a:latin typeface="Times New Roman" pitchFamily="18" charset="0"/>
                <a:cs typeface="Times New Roman" pitchFamily="18" charset="0"/>
              </a:rPr>
              <a:t>Сәйкестендір</a:t>
            </a:r>
            <a:endParaRPr lang="ru-RU" sz="5400" b="1" dirty="0">
              <a:solidFill>
                <a:srgbClr val="7030A0"/>
              </a:solidFill>
              <a:latin typeface="Times New Roman" pitchFamily="18" charset="0"/>
              <a:cs typeface="Times New Roman" pitchFamily="18" charset="0"/>
            </a:endParaRPr>
          </a:p>
        </p:txBody>
      </p:sp>
      <p:sp>
        <p:nvSpPr>
          <p:cNvPr id="3074" name="AutoShape 2"/>
          <p:cNvSpPr>
            <a:spLocks noChangeArrowheads="1"/>
          </p:cNvSpPr>
          <p:nvPr/>
        </p:nvSpPr>
        <p:spPr bwMode="auto">
          <a:xfrm rot="10800000" flipV="1">
            <a:off x="4143372" y="2857496"/>
            <a:ext cx="5000628" cy="1857388"/>
          </a:xfrm>
          <a:prstGeom prst="cloudCallout">
            <a:avLst>
              <a:gd name="adj1" fmla="val 3514"/>
              <a:gd name="adj2" fmla="val 44750"/>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Температураның төмендеуінен судың газ күйінен сұйық күйіне айналуы</a:t>
            </a:r>
            <a:endParaRPr kumimoji="0" lang="kk-KZ"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AutoShape 1"/>
          <p:cNvSpPr>
            <a:spLocks noChangeArrowheads="1"/>
          </p:cNvSpPr>
          <p:nvPr/>
        </p:nvSpPr>
        <p:spPr bwMode="auto">
          <a:xfrm rot="10800000" flipV="1">
            <a:off x="4214778" y="4786322"/>
            <a:ext cx="4929222" cy="1785950"/>
          </a:xfrm>
          <a:prstGeom prst="cloudCallout">
            <a:avLst>
              <a:gd name="adj1" fmla="val 3514"/>
              <a:gd name="adj2" fmla="val 51894"/>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Температураның  көтерілуінен судың сұйық  күйінен  газ күйіне айналуы</a:t>
            </a:r>
            <a:endParaRPr kumimoji="0" lang="kk-KZ"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0"/>
            <a:ext cx="6126998" cy="29238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Конденсация  </a:t>
            </a:r>
            <a:r>
              <a:rPr kumimoji="0" lang="kk-KZ" sz="1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457200"/>
            <a:ext cx="5416996" cy="40934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Булану</a:t>
            </a:r>
            <a:r>
              <a:rPr kumimoji="0" lang="kk-KZ" sz="4000"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kk-KZ"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457200"/>
            <a:ext cx="4986943" cy="57246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sz="40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Транспирация</a:t>
            </a:r>
            <a:r>
              <a:rPr kumimoji="0" lang="kk-KZ" sz="40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kk-KZ"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0" name="AutoShape 8"/>
          <p:cNvSpPr>
            <a:spLocks noChangeArrowheads="1"/>
          </p:cNvSpPr>
          <p:nvPr/>
        </p:nvSpPr>
        <p:spPr bwMode="auto">
          <a:xfrm rot="10800000" flipV="1">
            <a:off x="4214810" y="1214422"/>
            <a:ext cx="4572000" cy="1500198"/>
          </a:xfrm>
          <a:prstGeom prst="cloudCallout">
            <a:avLst>
              <a:gd name="adj1" fmla="val 986"/>
              <a:gd name="adj2" fmla="val -67741"/>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k-KZ" b="1" i="0" u="none" strike="noStrike" cap="none" normalizeH="0" baseline="0" dirty="0" smtClean="0">
                <a:ln>
                  <a:noFill/>
                </a:ln>
                <a:solidFill>
                  <a:srgbClr val="002060"/>
                </a:solidFill>
                <a:effectLst/>
                <a:latin typeface="Times New Roman" pitchFamily="18" charset="0"/>
                <a:cs typeface="Arial" pitchFamily="34" charset="0"/>
              </a:rPr>
              <a:t>Өсімдіктің суды</a:t>
            </a:r>
            <a:r>
              <a:rPr kumimoji="0" lang="kk-KZ" b="1" i="0" u="none" strike="noStrike" cap="none" normalizeH="0" dirty="0" smtClean="0">
                <a:ln>
                  <a:noFill/>
                </a:ln>
                <a:solidFill>
                  <a:srgbClr val="002060"/>
                </a:solidFill>
                <a:effectLst/>
                <a:latin typeface="Times New Roman" pitchFamily="18" charset="0"/>
                <a:cs typeface="Arial" pitchFamily="34" charset="0"/>
              </a:rPr>
              <a:t> </a:t>
            </a:r>
            <a:r>
              <a:rPr kumimoji="0" lang="kk-KZ" b="1" i="0" u="none" strike="noStrike" cap="none" normalizeH="0" baseline="0" dirty="0" smtClean="0">
                <a:ln>
                  <a:noFill/>
                </a:ln>
                <a:solidFill>
                  <a:srgbClr val="002060"/>
                </a:solidFill>
                <a:effectLst/>
                <a:latin typeface="Times New Roman" pitchFamily="18" charset="0"/>
                <a:cs typeface="Arial" pitchFamily="34" charset="0"/>
              </a:rPr>
              <a:t>буландыруы</a:t>
            </a:r>
            <a:endParaRPr kumimoji="0" lang="ru-RU"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11" name="Прямая со стрелкой 10"/>
          <p:cNvCxnSpPr/>
          <p:nvPr/>
        </p:nvCxnSpPr>
        <p:spPr>
          <a:xfrm rot="5400000" flipH="1" flipV="1">
            <a:off x="2714624" y="3071798"/>
            <a:ext cx="3357562" cy="1785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p:nvPr/>
        </p:nvCxnSpPr>
        <p:spPr>
          <a:xfrm>
            <a:off x="3143240" y="2428868"/>
            <a:ext cx="2081226" cy="13668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p:nvPr/>
        </p:nvCxnSpPr>
        <p:spPr>
          <a:xfrm>
            <a:off x="2071670" y="4071942"/>
            <a:ext cx="3143272" cy="12144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7030A0"/>
                </a:solidFill>
                <a:latin typeface="Times New Roman" panose="02020603050405020304" pitchFamily="18" charset="0"/>
                <a:cs typeface="Times New Roman" panose="02020603050405020304" pitchFamily="18" charset="0"/>
              </a:rPr>
              <a:t>Білім теңізі</a:t>
            </a:r>
            <a:endParaRPr lang="ru-RU" b="1" dirty="0">
              <a:solidFill>
                <a:srgbClr val="7030A0"/>
              </a:solidFill>
              <a:latin typeface="Times New Roman" panose="02020603050405020304" pitchFamily="18" charset="0"/>
              <a:cs typeface="Times New Roman" panose="02020603050405020304" pitchFamily="18" charset="0"/>
            </a:endParaRPr>
          </a:p>
        </p:txBody>
      </p:sp>
      <p:pic>
        <p:nvPicPr>
          <p:cNvPr id="1026" name="Picture 2" descr="F:\e93c96e5af067e378295fe2119dbaa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200800" cy="534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9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5400" b="1" dirty="0" smtClean="0">
                <a:solidFill>
                  <a:srgbClr val="7030A0"/>
                </a:solidFill>
                <a:latin typeface="Times New Roman" pitchFamily="18" charset="0"/>
                <a:cs typeface="Times New Roman" pitchFamily="18" charset="0"/>
              </a:rPr>
              <a:t>Үй жұмысы</a:t>
            </a:r>
            <a:endParaRPr lang="ru-RU" sz="5400" b="1" dirty="0">
              <a:solidFill>
                <a:srgbClr val="7030A0"/>
              </a:solidFill>
              <a:latin typeface="Times New Roman" pitchFamily="18" charset="0"/>
              <a:cs typeface="Times New Roman" pitchFamily="18"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0562" y="1571612"/>
            <a:ext cx="4370828" cy="465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720" y="1643050"/>
            <a:ext cx="4500594" cy="4154984"/>
          </a:xfrm>
          <a:prstGeom prst="rect">
            <a:avLst/>
          </a:prstGeom>
          <a:noFill/>
        </p:spPr>
        <p:txBody>
          <a:bodyPr wrap="square" rtlCol="0">
            <a:spAutoFit/>
          </a:bodyPr>
          <a:lstStyle/>
          <a:p>
            <a:pPr algn="ctr"/>
            <a:r>
              <a:rPr lang="kk-KZ" dirty="0" smtClean="0"/>
              <a:t> </a:t>
            </a:r>
            <a:r>
              <a:rPr lang="kk-KZ" sz="4400" b="1" dirty="0" smtClean="0">
                <a:solidFill>
                  <a:srgbClr val="002060"/>
                </a:solidFill>
                <a:latin typeface="Times New Roman" pitchFamily="18" charset="0"/>
                <a:cs typeface="Times New Roman" pitchFamily="18" charset="0"/>
              </a:rPr>
              <a:t>Ауа райын бақылаушы</a:t>
            </a:r>
          </a:p>
          <a:p>
            <a:pPr algn="ctr"/>
            <a:r>
              <a:rPr lang="kk-KZ" sz="4400" b="1" dirty="0" smtClean="0">
                <a:solidFill>
                  <a:srgbClr val="002060"/>
                </a:solidFill>
                <a:latin typeface="Times New Roman" pitchFamily="18" charset="0"/>
                <a:cs typeface="Times New Roman" pitchFamily="18" charset="0"/>
              </a:rPr>
              <a:t>(синоптик) мамандығы туралы біліп келу.</a:t>
            </a:r>
            <a:endParaRPr lang="ru-RU" sz="4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28985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714356"/>
            <a:ext cx="7772400" cy="1470025"/>
          </a:xfrm>
        </p:spPr>
        <p:txBody>
          <a:bodyPr>
            <a:noAutofit/>
          </a:bodyPr>
          <a:lstStyle/>
          <a:p>
            <a:r>
              <a:rPr lang="kk-KZ" sz="8000" b="1" dirty="0" smtClean="0">
                <a:solidFill>
                  <a:srgbClr val="0070C0"/>
                </a:solidFill>
                <a:latin typeface="Times New Roman" pitchFamily="18" charset="0"/>
                <a:cs typeface="Times New Roman" pitchFamily="18" charset="0"/>
              </a:rPr>
              <a:t>Табиғаттағы су айналымы</a:t>
            </a:r>
            <a:endParaRPr lang="ru-RU" sz="8000" b="1" dirty="0">
              <a:solidFill>
                <a:srgbClr val="0070C0"/>
              </a:solidFill>
              <a:latin typeface="Times New Roman" pitchFamily="18" charset="0"/>
              <a:cs typeface="Times New Roman" pitchFamily="18" charset="0"/>
            </a:endParaRPr>
          </a:p>
        </p:txBody>
      </p:sp>
      <p:pic>
        <p:nvPicPr>
          <p:cNvPr id="3" name="Picture 4" descr="G:\Жаратылыстану ашық сабақ\фотолар\kun.jpg"/>
          <p:cNvPicPr>
            <a:picLocks noChangeAspect="1" noChangeArrowheads="1"/>
          </p:cNvPicPr>
          <p:nvPr/>
        </p:nvPicPr>
        <p:blipFill>
          <a:blip r:embed="rId2"/>
          <a:srcRect/>
          <a:stretch>
            <a:fillRect/>
          </a:stretch>
        </p:blipFill>
        <p:spPr bwMode="auto">
          <a:xfrm>
            <a:off x="2857488" y="3143248"/>
            <a:ext cx="3857652" cy="28023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err="1" smtClean="0">
                <a:solidFill>
                  <a:srgbClr val="7030A0"/>
                </a:solidFill>
                <a:latin typeface="Times New Roman" panose="02020603050405020304" pitchFamily="18" charset="0"/>
                <a:cs typeface="Times New Roman" panose="02020603050405020304" pitchFamily="18" charset="0"/>
              </a:rPr>
              <a:t>Ма</a:t>
            </a:r>
            <a:r>
              <a:rPr lang="kk-KZ" sz="6000" b="1" dirty="0" smtClean="0">
                <a:solidFill>
                  <a:srgbClr val="7030A0"/>
                </a:solidFill>
                <a:latin typeface="Times New Roman" panose="02020603050405020304" pitchFamily="18" charset="0"/>
                <a:cs typeface="Times New Roman" panose="02020603050405020304" pitchFamily="18" charset="0"/>
              </a:rPr>
              <a:t>қсатымыз</a:t>
            </a:r>
            <a:endParaRPr lang="ru-RU" sz="60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kk-KZ" sz="4800" b="1" dirty="0">
                <a:solidFill>
                  <a:srgbClr val="002060"/>
                </a:solidFill>
                <a:latin typeface="Times New Roman" panose="02020603050405020304" pitchFamily="18" charset="0"/>
                <a:cs typeface="Times New Roman" panose="02020603050405020304" pitchFamily="18" charset="0"/>
              </a:rPr>
              <a:t>Табиғаттағы су айналымын, </a:t>
            </a:r>
            <a:r>
              <a:rPr lang="kk-KZ" sz="4800" b="1" dirty="0" smtClean="0">
                <a:solidFill>
                  <a:srgbClr val="002060"/>
                </a:solidFill>
                <a:latin typeface="Times New Roman" panose="02020603050405020304" pitchFamily="18" charset="0"/>
                <a:cs typeface="Times New Roman" panose="02020603050405020304" pitchFamily="18" charset="0"/>
              </a:rPr>
              <a:t>жауын- </a:t>
            </a:r>
            <a:r>
              <a:rPr lang="kk-KZ" sz="4800" b="1" dirty="0">
                <a:solidFill>
                  <a:srgbClr val="002060"/>
                </a:solidFill>
                <a:latin typeface="Times New Roman" panose="02020603050405020304" pitchFamily="18" charset="0"/>
                <a:cs typeface="Times New Roman" panose="02020603050405020304" pitchFamily="18" charset="0"/>
              </a:rPr>
              <a:t>шашынның түзілу үдерісін </a:t>
            </a:r>
            <a:r>
              <a:rPr lang="kk-KZ" sz="4800" b="1" dirty="0" smtClean="0">
                <a:solidFill>
                  <a:srgbClr val="002060"/>
                </a:solidFill>
                <a:latin typeface="Times New Roman" panose="02020603050405020304" pitchFamily="18" charset="0"/>
                <a:cs typeface="Times New Roman" panose="02020603050405020304" pitchFamily="18" charset="0"/>
              </a:rPr>
              <a:t>білеміз</a:t>
            </a:r>
            <a:endParaRPr lang="ru-RU" sz="4800" b="1" dirty="0">
              <a:solidFill>
                <a:srgbClr val="002060"/>
              </a:solidFill>
              <a:latin typeface="Times New Roman" panose="02020603050405020304" pitchFamily="18" charset="0"/>
              <a:cs typeface="Times New Roman" panose="02020603050405020304" pitchFamily="18" charset="0"/>
            </a:endParaRPr>
          </a:p>
        </p:txBody>
      </p:sp>
      <p:sp>
        <p:nvSpPr>
          <p:cNvPr id="5" name="Стрелка вправо с вырезом 4">
            <a:hlinkClick r:id="rId2" action="ppaction://hlinkfile"/>
          </p:cNvPr>
          <p:cNvSpPr/>
          <p:nvPr/>
        </p:nvSpPr>
        <p:spPr>
          <a:xfrm>
            <a:off x="7452320" y="5877272"/>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9485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2050" name="Picture 2" descr="G:\Жаратылыстану ашық сабақ\фотолар\img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rot="16200000">
            <a:off x="-519322" y="2315640"/>
            <a:ext cx="2571769" cy="369332"/>
          </a:xfrm>
          <a:prstGeom prst="rect">
            <a:avLst/>
          </a:prstGeom>
          <a:noFill/>
        </p:spPr>
        <p:txBody>
          <a:bodyPr wrap="square" rtlCol="0">
            <a:spAutoFit/>
          </a:bodyPr>
          <a:lstStyle/>
          <a:p>
            <a:r>
              <a:rPr lang="kk-KZ" b="1" dirty="0" smtClean="0"/>
              <a:t>+25-32 С   БУЛАНУ̊̊</a:t>
            </a:r>
            <a:endParaRPr lang="ru-RU" b="1" dirty="0"/>
          </a:p>
        </p:txBody>
      </p:sp>
      <p:sp>
        <p:nvSpPr>
          <p:cNvPr id="6" name="TextBox 5"/>
          <p:cNvSpPr txBox="1"/>
          <p:nvPr/>
        </p:nvSpPr>
        <p:spPr>
          <a:xfrm>
            <a:off x="3000364" y="571480"/>
            <a:ext cx="2928958" cy="369332"/>
          </a:xfrm>
          <a:prstGeom prst="rect">
            <a:avLst/>
          </a:prstGeom>
          <a:noFill/>
        </p:spPr>
        <p:txBody>
          <a:bodyPr wrap="square" rtlCol="0">
            <a:spAutoFit/>
          </a:bodyPr>
          <a:lstStyle/>
          <a:p>
            <a:r>
              <a:rPr lang="kk-KZ" b="1" dirty="0" smtClean="0"/>
              <a:t>-5 -10 С    КОНДЕНСАЦИЯ</a:t>
            </a:r>
            <a:endParaRPr lang="ru-RU" b="1" dirty="0"/>
          </a:p>
        </p:txBody>
      </p:sp>
      <p:sp>
        <p:nvSpPr>
          <p:cNvPr id="7" name="Облако 6"/>
          <p:cNvSpPr/>
          <p:nvPr/>
        </p:nvSpPr>
        <p:spPr>
          <a:xfrm>
            <a:off x="2214546" y="214290"/>
            <a:ext cx="1285884" cy="35719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Облако 7"/>
          <p:cNvSpPr/>
          <p:nvPr/>
        </p:nvSpPr>
        <p:spPr>
          <a:xfrm>
            <a:off x="1857356" y="785794"/>
            <a:ext cx="1357322" cy="35719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9" name="Облако 8"/>
          <p:cNvSpPr/>
          <p:nvPr/>
        </p:nvSpPr>
        <p:spPr>
          <a:xfrm>
            <a:off x="3714744" y="0"/>
            <a:ext cx="1857388" cy="64291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 name="Облако 9"/>
          <p:cNvSpPr/>
          <p:nvPr/>
        </p:nvSpPr>
        <p:spPr>
          <a:xfrm>
            <a:off x="6000760" y="0"/>
            <a:ext cx="2286016" cy="92867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Облако 10"/>
          <p:cNvSpPr/>
          <p:nvPr/>
        </p:nvSpPr>
        <p:spPr>
          <a:xfrm>
            <a:off x="5286380" y="642918"/>
            <a:ext cx="3643338" cy="15001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464843" y="3601525"/>
            <a:ext cx="1798890" cy="369332"/>
          </a:xfrm>
          <a:prstGeom prst="rect">
            <a:avLst/>
          </a:prstGeom>
          <a:noFill/>
        </p:spPr>
        <p:txBody>
          <a:bodyPr wrap="none" rtlCol="0">
            <a:spAutoFit/>
          </a:bodyPr>
          <a:lstStyle/>
          <a:p>
            <a:r>
              <a:rPr lang="ru-RU" b="1" dirty="0" smtClean="0"/>
              <a:t>ТРАНСПИРАЦИЯ</a:t>
            </a:r>
            <a:endParaRPr lang="ru-RU" b="1" dirty="0"/>
          </a:p>
        </p:txBody>
      </p:sp>
      <p:sp>
        <p:nvSpPr>
          <p:cNvPr id="12" name="TextBox 11"/>
          <p:cNvSpPr txBox="1"/>
          <p:nvPr/>
        </p:nvSpPr>
        <p:spPr>
          <a:xfrm>
            <a:off x="6092890" y="2852936"/>
            <a:ext cx="1968424" cy="369332"/>
          </a:xfrm>
          <a:prstGeom prst="rect">
            <a:avLst/>
          </a:prstGeom>
          <a:noFill/>
        </p:spPr>
        <p:txBody>
          <a:bodyPr wrap="none" rtlCol="0">
            <a:spAutoFit/>
          </a:bodyPr>
          <a:lstStyle/>
          <a:p>
            <a:r>
              <a:rPr lang="ru-RU" b="1" dirty="0" smtClean="0"/>
              <a:t>ЖАУЫН- ШАШЫН</a:t>
            </a:r>
            <a:endParaRPr lang="ru-RU" b="1" dirty="0"/>
          </a:p>
        </p:txBody>
      </p:sp>
      <p:sp>
        <p:nvSpPr>
          <p:cNvPr id="13" name="TextBox 12"/>
          <p:cNvSpPr txBox="1"/>
          <p:nvPr/>
        </p:nvSpPr>
        <p:spPr>
          <a:xfrm>
            <a:off x="5372599" y="4843144"/>
            <a:ext cx="1229439" cy="369332"/>
          </a:xfrm>
          <a:prstGeom prst="rect">
            <a:avLst/>
          </a:prstGeom>
          <a:noFill/>
        </p:spPr>
        <p:txBody>
          <a:bodyPr wrap="none" rtlCol="0">
            <a:spAutoFit/>
          </a:bodyPr>
          <a:lstStyle/>
          <a:p>
            <a:r>
              <a:rPr lang="ru-RU" b="1" dirty="0" smtClean="0"/>
              <a:t>СУ ЖИНАУ</a:t>
            </a:r>
            <a:endParaRPr lang="ru-RU" b="1" dirty="0"/>
          </a:p>
        </p:txBody>
      </p:sp>
      <p:sp>
        <p:nvSpPr>
          <p:cNvPr id="14" name="TextBox 13"/>
          <p:cNvSpPr txBox="1"/>
          <p:nvPr/>
        </p:nvSpPr>
        <p:spPr>
          <a:xfrm>
            <a:off x="1719388" y="5589240"/>
            <a:ext cx="7210330" cy="1015663"/>
          </a:xfrm>
          <a:prstGeom prst="rect">
            <a:avLst/>
          </a:prstGeom>
          <a:noFill/>
        </p:spPr>
        <p:txBody>
          <a:bodyPr wrap="square" rtlCol="0">
            <a:spAutoFit/>
          </a:bodyPr>
          <a:lstStyle/>
          <a:p>
            <a:r>
              <a:rPr lang="ru-RU" sz="6000" b="1" dirty="0" smtClean="0">
                <a:latin typeface="Times New Roman" panose="02020603050405020304" pitchFamily="18" charset="0"/>
                <a:cs typeface="Times New Roman" panose="02020603050405020304" pitchFamily="18" charset="0"/>
              </a:rPr>
              <a:t>СУ АЙНАЛЫМ</a:t>
            </a:r>
            <a:endParaRPr lang="ru-RU" sz="6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1000"/>
                                        <p:tgtEl>
                                          <p:spTgt spid="14">
                                            <p:txEl>
                                              <p:pRg st="0" end="0"/>
                                            </p:txEl>
                                          </p:spTgt>
                                        </p:tgtEl>
                                      </p:cBhvr>
                                    </p:animEffect>
                                    <p:anim calcmode="lin" valueType="num">
                                      <p:cBhvr>
                                        <p:cTn id="4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323528" y="188640"/>
            <a:ext cx="4322762" cy="3550810"/>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400" b="1" dirty="0" smtClean="0">
                <a:solidFill>
                  <a:srgbClr val="002060"/>
                </a:solidFill>
                <a:latin typeface="Times New Roman" pitchFamily="18" charset="0"/>
                <a:cs typeface="Times New Roman" pitchFamily="18" charset="0"/>
              </a:rPr>
              <a:t>Булану</a:t>
            </a:r>
            <a:r>
              <a:rPr lang="kk-KZ" sz="2400" b="1" dirty="0" smtClean="0">
                <a:solidFill>
                  <a:srgbClr val="7030A0"/>
                </a:solidFill>
                <a:latin typeface="Times New Roman" pitchFamily="18" charset="0"/>
                <a:cs typeface="Times New Roman" pitchFamily="18" charset="0"/>
              </a:rPr>
              <a:t>- температураның көтерілуінен судың сұйық күйінен газ күйіне айналуы</a:t>
            </a:r>
            <a:endParaRPr lang="ru-RU" sz="2400" b="1" dirty="0">
              <a:solidFill>
                <a:srgbClr val="7030A0"/>
              </a:solidFill>
              <a:latin typeface="Times New Roman" pitchFamily="18" charset="0"/>
              <a:cs typeface="Times New Roman" pitchFamily="18" charset="0"/>
            </a:endParaRPr>
          </a:p>
        </p:txBody>
      </p:sp>
      <p:sp>
        <p:nvSpPr>
          <p:cNvPr id="5" name="Облако 4"/>
          <p:cNvSpPr/>
          <p:nvPr/>
        </p:nvSpPr>
        <p:spPr>
          <a:xfrm>
            <a:off x="4646290" y="188640"/>
            <a:ext cx="4285710" cy="3550810"/>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400" b="1" dirty="0" smtClean="0">
                <a:solidFill>
                  <a:srgbClr val="002060"/>
                </a:solidFill>
                <a:latin typeface="Times New Roman" pitchFamily="18" charset="0"/>
                <a:cs typeface="Times New Roman" pitchFamily="18" charset="0"/>
              </a:rPr>
              <a:t>Конденсация- </a:t>
            </a:r>
            <a:r>
              <a:rPr lang="kk-KZ" sz="2400" b="1" dirty="0" smtClean="0">
                <a:solidFill>
                  <a:srgbClr val="7030A0"/>
                </a:solidFill>
                <a:latin typeface="Times New Roman" pitchFamily="18" charset="0"/>
                <a:cs typeface="Times New Roman" pitchFamily="18" charset="0"/>
              </a:rPr>
              <a:t>температураның төмендеуінен судың газ күйінен сұйық күйіне айналуы</a:t>
            </a:r>
            <a:endParaRPr lang="ru-RU" sz="2400" b="1" dirty="0">
              <a:solidFill>
                <a:srgbClr val="7030A0"/>
              </a:solidFill>
              <a:latin typeface="Times New Roman" pitchFamily="18" charset="0"/>
              <a:cs typeface="Times New Roman" pitchFamily="18" charset="0"/>
            </a:endParaRPr>
          </a:p>
        </p:txBody>
      </p:sp>
      <p:sp>
        <p:nvSpPr>
          <p:cNvPr id="6" name="Облако 5"/>
          <p:cNvSpPr/>
          <p:nvPr/>
        </p:nvSpPr>
        <p:spPr>
          <a:xfrm>
            <a:off x="2096274" y="3429000"/>
            <a:ext cx="4285710" cy="3334786"/>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a:solidFill>
                  <a:srgbClr val="002060"/>
                </a:solidFill>
                <a:latin typeface="Times New Roman" pitchFamily="18" charset="0"/>
                <a:cs typeface="Times New Roman" pitchFamily="18" charset="0"/>
              </a:rPr>
              <a:t>Транспирация- </a:t>
            </a:r>
            <a:r>
              <a:rPr lang="ru-RU" sz="2400" b="1" dirty="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өсімдік</a:t>
            </a:r>
            <a:r>
              <a:rPr lang="kk-KZ" sz="2400" b="1" dirty="0" smtClean="0">
                <a:solidFill>
                  <a:srgbClr val="7030A0"/>
                </a:solidFill>
                <a:latin typeface="Times New Roman" pitchFamily="18" charset="0"/>
                <a:cs typeface="Times New Roman" pitchFamily="18" charset="0"/>
              </a:rPr>
              <a:t>тің</a:t>
            </a:r>
            <a:r>
              <a:rPr lang="ru-RU" sz="2400" b="1" dirty="0" smtClean="0">
                <a:solidFill>
                  <a:srgbClr val="7030A0"/>
                </a:solidFill>
                <a:latin typeface="Times New Roman" pitchFamily="18" charset="0"/>
                <a:cs typeface="Times New Roman" pitchFamily="18" charset="0"/>
              </a:rPr>
              <a:t> суды  </a:t>
            </a:r>
            <a:r>
              <a:rPr lang="ru-RU" sz="2400" b="1" dirty="0" err="1">
                <a:solidFill>
                  <a:srgbClr val="7030A0"/>
                </a:solidFill>
                <a:latin typeface="Times New Roman" pitchFamily="18" charset="0"/>
                <a:cs typeface="Times New Roman" pitchFamily="18" charset="0"/>
              </a:rPr>
              <a:t>буландыруы</a:t>
            </a:r>
            <a:r>
              <a:rPr lang="ru-RU" sz="2400" b="1" dirty="0">
                <a:solidFill>
                  <a:srgbClr val="7030A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kk-KZ" b="1" dirty="0" smtClean="0">
                <a:solidFill>
                  <a:srgbClr val="7030A0"/>
                </a:solidFill>
                <a:latin typeface="Times New Roman" pitchFamily="18" charset="0"/>
                <a:cs typeface="Times New Roman" pitchFamily="18" charset="0"/>
              </a:rPr>
              <a:t>Тапсырма </a:t>
            </a:r>
            <a:endParaRPr lang="ru-RU"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928670"/>
            <a:ext cx="8229600" cy="4525963"/>
          </a:xfrm>
        </p:spPr>
        <p:txBody>
          <a:bodyPr>
            <a:noAutofit/>
          </a:bodyPr>
          <a:lstStyle/>
          <a:p>
            <a:pPr>
              <a:buNone/>
            </a:pPr>
            <a:r>
              <a:rPr lang="kk-KZ" sz="4000" b="1" dirty="0" smtClean="0">
                <a:solidFill>
                  <a:schemeClr val="accent2">
                    <a:lumMod val="75000"/>
                  </a:schemeClr>
                </a:solidFill>
                <a:latin typeface="Times New Roman" pitchFamily="18" charset="0"/>
                <a:cs typeface="Times New Roman" pitchFamily="18" charset="0"/>
              </a:rPr>
              <a:t>Қырау тобы: </a:t>
            </a:r>
            <a:r>
              <a:rPr lang="kk-KZ" sz="4000" b="1" dirty="0" smtClean="0">
                <a:solidFill>
                  <a:srgbClr val="002060"/>
                </a:solidFill>
                <a:latin typeface="Times New Roman" pitchFamily="18" charset="0"/>
                <a:cs typeface="Times New Roman" pitchFamily="18" charset="0"/>
              </a:rPr>
              <a:t>Су айналым   картасы.</a:t>
            </a:r>
          </a:p>
          <a:p>
            <a:pPr>
              <a:buNone/>
            </a:pPr>
            <a:r>
              <a:rPr lang="kk-KZ" sz="4000" b="1" dirty="0" smtClean="0">
                <a:solidFill>
                  <a:schemeClr val="accent2">
                    <a:lumMod val="75000"/>
                  </a:schemeClr>
                </a:solidFill>
                <a:latin typeface="Times New Roman" pitchFamily="18" charset="0"/>
                <a:cs typeface="Times New Roman" pitchFamily="18" charset="0"/>
              </a:rPr>
              <a:t>Қар тобы:  </a:t>
            </a:r>
            <a:r>
              <a:rPr lang="kk-KZ" sz="4000" b="1" dirty="0" smtClean="0">
                <a:solidFill>
                  <a:srgbClr val="002060"/>
                </a:solidFill>
                <a:latin typeface="Times New Roman" pitchFamily="18" charset="0"/>
                <a:cs typeface="Times New Roman" pitchFamily="18" charset="0"/>
              </a:rPr>
              <a:t> Судың жануарлар үшін маңызы.</a:t>
            </a:r>
          </a:p>
          <a:p>
            <a:pPr>
              <a:buNone/>
            </a:pPr>
            <a:r>
              <a:rPr lang="kk-KZ" sz="4000" b="1" dirty="0" smtClean="0">
                <a:solidFill>
                  <a:schemeClr val="accent2">
                    <a:lumMod val="75000"/>
                  </a:schemeClr>
                </a:solidFill>
                <a:latin typeface="Times New Roman" pitchFamily="18" charset="0"/>
                <a:cs typeface="Times New Roman" pitchFamily="18" charset="0"/>
              </a:rPr>
              <a:t>Бұршақ тобы: </a:t>
            </a:r>
            <a:r>
              <a:rPr lang="kk-KZ" sz="4000" b="1" dirty="0" smtClean="0">
                <a:solidFill>
                  <a:srgbClr val="002060"/>
                </a:solidFill>
                <a:latin typeface="Times New Roman" pitchFamily="18" charset="0"/>
                <a:cs typeface="Times New Roman" pitchFamily="18" charset="0"/>
              </a:rPr>
              <a:t> Судың өсімдіктер үшін маңызы.</a:t>
            </a:r>
          </a:p>
          <a:p>
            <a:pPr>
              <a:buNone/>
            </a:pPr>
            <a:r>
              <a:rPr lang="kk-KZ" sz="4000" b="1" dirty="0" smtClean="0">
                <a:solidFill>
                  <a:schemeClr val="accent2">
                    <a:lumMod val="75000"/>
                  </a:schemeClr>
                </a:solidFill>
                <a:latin typeface="Times New Roman" pitchFamily="18" charset="0"/>
                <a:cs typeface="Times New Roman" pitchFamily="18" charset="0"/>
              </a:rPr>
              <a:t>Жаңбыр тобы:  </a:t>
            </a:r>
            <a:r>
              <a:rPr lang="kk-KZ" sz="4000" b="1" dirty="0" smtClean="0">
                <a:solidFill>
                  <a:srgbClr val="002060"/>
                </a:solidFill>
                <a:latin typeface="Times New Roman" pitchFamily="18" charset="0"/>
                <a:cs typeface="Times New Roman" pitchFamily="18" charset="0"/>
              </a:rPr>
              <a:t>Судың адам өміріне маңызы.</a:t>
            </a:r>
            <a:endParaRPr lang="ru-RU" sz="4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85794"/>
          </a:xfrm>
        </p:spPr>
        <p:txBody>
          <a:bodyPr>
            <a:noAutofit/>
          </a:bodyPr>
          <a:lstStyle/>
          <a:p>
            <a:r>
              <a:rPr lang="ru-RU" sz="2800" b="1" dirty="0" err="1" smtClean="0">
                <a:latin typeface="Times New Roman" pitchFamily="18" charset="0"/>
                <a:cs typeface="Times New Roman" pitchFamily="18" charset="0"/>
              </a:rPr>
              <a:t>Дұрыс мәліметті белгіле</a:t>
            </a:r>
            <a:endParaRPr lang="ru-RU" sz="2800" dirty="0">
              <a:latin typeface="Times New Roman" pitchFamily="18" charset="0"/>
              <a:cs typeface="Times New Roman" pitchFamily="18" charset="0"/>
            </a:endParaRPr>
          </a:p>
        </p:txBody>
      </p:sp>
      <p:sp>
        <p:nvSpPr>
          <p:cNvPr id="3" name="TextBox 2"/>
          <p:cNvSpPr txBox="1"/>
          <p:nvPr/>
        </p:nvSpPr>
        <p:spPr>
          <a:xfrm>
            <a:off x="571472" y="714356"/>
            <a:ext cx="8208318" cy="3416320"/>
          </a:xfrm>
          <a:prstGeom prst="rect">
            <a:avLst/>
          </a:prstGeom>
          <a:noFill/>
        </p:spPr>
        <p:txBody>
          <a:bodyPr wrap="square" rtlCol="0">
            <a:spAutoFit/>
          </a:bodyPr>
          <a:lstStyle/>
          <a:p>
            <a:r>
              <a:rPr lang="ru-RU" sz="2000" b="1" dirty="0" err="1">
                <a:solidFill>
                  <a:srgbClr val="0070C0"/>
                </a:solidFill>
                <a:latin typeface="Times New Roman" panose="02020603050405020304" pitchFamily="18" charset="0"/>
                <a:cs typeface="Times New Roman" panose="02020603050405020304" pitchFamily="18" charset="0"/>
              </a:rPr>
              <a:t>Бүгін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күн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ашық</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Күн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жарқырап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тұр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Адамдар</a:t>
            </a:r>
            <a:r>
              <a:rPr lang="ru-RU" sz="2000" b="1" dirty="0">
                <a:solidFill>
                  <a:srgbClr val="0070C0"/>
                </a:solidFill>
                <a:latin typeface="Times New Roman" panose="02020603050405020304" pitchFamily="18" charset="0"/>
                <a:cs typeface="Times New Roman" panose="02020603050405020304" pitchFamily="18" charset="0"/>
              </a:rPr>
              <a:t> да </a:t>
            </a:r>
            <a:r>
              <a:rPr lang="ru-RU" sz="2000" b="1" dirty="0" err="1">
                <a:solidFill>
                  <a:srgbClr val="0070C0"/>
                </a:solidFill>
                <a:latin typeface="Times New Roman" panose="02020603050405020304" pitchFamily="18" charset="0"/>
                <a:cs typeface="Times New Roman" panose="02020603050405020304" pitchFamily="18" charset="0"/>
              </a:rPr>
              <a:t>қуанышты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бір-біріне</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күлімсіреп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сөйлеп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тұр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Ауа</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райы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жақсы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болғанына</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бәрі</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smtClean="0">
                <a:solidFill>
                  <a:srgbClr val="0070C0"/>
                </a:solidFill>
                <a:latin typeface="Times New Roman" panose="02020603050405020304" pitchFamily="18" charset="0"/>
                <a:cs typeface="Times New Roman" panose="02020603050405020304" pitchFamily="18" charset="0"/>
              </a:rPr>
              <a:t>қуанышты</a:t>
            </a:r>
            <a:r>
              <a:rPr lang="ru-RU" sz="2000" b="1" dirty="0" smtClean="0">
                <a:solidFill>
                  <a:srgbClr val="0070C0"/>
                </a:solidFill>
                <a:latin typeface="Times New Roman" panose="02020603050405020304" pitchFamily="18" charset="0"/>
                <a:cs typeface="Times New Roman" panose="02020603050405020304" pitchFamily="18" charset="0"/>
              </a:rPr>
              <a:t>.</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smtClean="0">
                <a:solidFill>
                  <a:srgbClr val="0070C0"/>
                </a:solidFill>
                <a:latin typeface="Times New Roman" panose="02020603050405020304" pitchFamily="18" charset="0"/>
                <a:cs typeface="Times New Roman" panose="02020603050405020304" pitchFamily="18" charset="0"/>
              </a:rPr>
              <a:t>Қалай</a:t>
            </a:r>
            <a:r>
              <a:rPr lang="ru-RU" sz="2000" b="1" dirty="0" smtClean="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ойлайсыздар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осындай</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ауа</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райы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қандай</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мамандық</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иелері</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үшін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қолайлы</a:t>
            </a:r>
            <a:r>
              <a:rPr lang="ru-RU" sz="2000" b="1" dirty="0">
                <a:solidFill>
                  <a:srgbClr val="0070C0"/>
                </a:solidFill>
                <a:latin typeface="Times New Roman" panose="02020603050405020304" pitchFamily="18" charset="0"/>
                <a:cs typeface="Times New Roman" panose="02020603050405020304" pitchFamily="18" charset="0"/>
              </a:rPr>
              <a:t>?</a:t>
            </a:r>
          </a:p>
          <a:p>
            <a:pPr fontAlgn="ctr"/>
            <a:r>
              <a:rPr lang="kk-KZ" sz="2000" b="1" dirty="0" smtClean="0">
                <a:solidFill>
                  <a:srgbClr val="002060"/>
                </a:solidFill>
                <a:latin typeface="Times New Roman" panose="02020603050405020304" pitchFamily="18" charset="0"/>
                <a:cs typeface="Times New Roman" panose="02020603050405020304" pitchFamily="18" charset="0"/>
              </a:rPr>
              <a:t>А)  </a:t>
            </a:r>
            <a:r>
              <a:rPr lang="ru-RU" sz="2000" b="1" dirty="0" err="1" smtClean="0">
                <a:solidFill>
                  <a:srgbClr val="002060"/>
                </a:solidFill>
                <a:latin typeface="Times New Roman" panose="02020603050405020304" pitchFamily="18" charset="0"/>
                <a:cs typeface="Times New Roman" panose="02020603050405020304" pitchFamily="18" charset="0"/>
              </a:rPr>
              <a:t>диқандар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теңізшілер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ұшқыштар</a:t>
            </a:r>
            <a:endParaRPr lang="ru-RU" sz="2000" b="1" dirty="0">
              <a:solidFill>
                <a:srgbClr val="002060"/>
              </a:solidFill>
              <a:latin typeface="Times New Roman" panose="02020603050405020304" pitchFamily="18" charset="0"/>
              <a:cs typeface="Times New Roman" panose="02020603050405020304" pitchFamily="18" charset="0"/>
            </a:endParaRPr>
          </a:p>
          <a:p>
            <a:pPr fontAlgn="ctr"/>
            <a:r>
              <a:rPr lang="ru-RU" sz="2000" b="1" dirty="0" smtClean="0">
                <a:solidFill>
                  <a:srgbClr val="002060"/>
                </a:solidFill>
                <a:latin typeface="Times New Roman" panose="02020603050405020304" pitchFamily="18" charset="0"/>
                <a:cs typeface="Times New Roman" panose="02020603050405020304" pitchFamily="18" charset="0"/>
              </a:rPr>
              <a:t>Ә)  </a:t>
            </a:r>
            <a:r>
              <a:rPr lang="ru-RU" sz="2000" b="1" dirty="0" err="1" smtClean="0">
                <a:solidFill>
                  <a:srgbClr val="002060"/>
                </a:solidFill>
                <a:latin typeface="Times New Roman" panose="02020603050405020304" pitchFamily="18" charset="0"/>
                <a:cs typeface="Times New Roman" panose="02020603050405020304" pitchFamily="18" charset="0"/>
              </a:rPr>
              <a:t>ұстаздар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ғалымдар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шахтерлер</a:t>
            </a:r>
            <a:endParaRPr lang="ru-RU" sz="2000" b="1" dirty="0">
              <a:solidFill>
                <a:srgbClr val="002060"/>
              </a:solidFill>
              <a:latin typeface="Times New Roman" panose="02020603050405020304" pitchFamily="18" charset="0"/>
              <a:cs typeface="Times New Roman" panose="02020603050405020304" pitchFamily="18" charset="0"/>
            </a:endParaRPr>
          </a:p>
          <a:p>
            <a:pPr fontAlgn="ctr"/>
            <a:r>
              <a:rPr lang="ru-RU" sz="2000" b="1" dirty="0" smtClean="0">
                <a:solidFill>
                  <a:srgbClr val="002060"/>
                </a:solidFill>
                <a:latin typeface="Times New Roman" panose="02020603050405020304" pitchFamily="18" charset="0"/>
                <a:cs typeface="Times New Roman" panose="02020603050405020304" pitchFamily="18" charset="0"/>
              </a:rPr>
              <a:t>Б)  </a:t>
            </a:r>
            <a:r>
              <a:rPr lang="ru-RU" sz="2000" b="1" dirty="0" err="1" smtClean="0">
                <a:solidFill>
                  <a:srgbClr val="002060"/>
                </a:solidFill>
                <a:latin typeface="Times New Roman" panose="02020603050405020304" pitchFamily="18" charset="0"/>
                <a:cs typeface="Times New Roman" panose="02020603050405020304" pitchFamily="18" charset="0"/>
              </a:rPr>
              <a:t>құрылысшылар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шахтерлар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есепшілер</a:t>
            </a:r>
            <a:endParaRPr lang="ru-RU" sz="2000" b="1" dirty="0" smtClean="0">
              <a:solidFill>
                <a:srgbClr val="002060"/>
              </a:solidFill>
              <a:latin typeface="Times New Roman" panose="02020603050405020304" pitchFamily="18" charset="0"/>
              <a:cs typeface="Times New Roman" panose="02020603050405020304" pitchFamily="18" charset="0"/>
            </a:endParaRPr>
          </a:p>
          <a:p>
            <a:pPr fontAlgn="ct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a:solidFill>
                  <a:srgbClr val="002060"/>
                </a:solidFill>
                <a:latin typeface="Times New Roman" panose="02020603050405020304" pitchFamily="18" charset="0"/>
                <a:cs typeface="Times New Roman" panose="02020603050405020304" pitchFamily="18" charset="0"/>
              </a:rPr>
              <a:t> </a:t>
            </a:r>
          </a:p>
          <a:p>
            <a:pPr fontAlgn="ctr"/>
            <a:endParaRPr lang="ru-RU" dirty="0"/>
          </a:p>
          <a:p>
            <a:endParaRPr lang="ru-RU" dirty="0"/>
          </a:p>
        </p:txBody>
      </p:sp>
      <p:pic>
        <p:nvPicPr>
          <p:cNvPr id="1026" name="Picture 2" descr="C:\Users\User\Desktop\140143734153883c9db84363.47555099.jpg"/>
          <p:cNvPicPr>
            <a:picLocks noChangeAspect="1" noChangeArrowheads="1"/>
          </p:cNvPicPr>
          <p:nvPr/>
        </p:nvPicPr>
        <p:blipFill>
          <a:blip r:embed="rId2"/>
          <a:srcRect/>
          <a:stretch>
            <a:fillRect/>
          </a:stretch>
        </p:blipFill>
        <p:spPr bwMode="auto">
          <a:xfrm>
            <a:off x="642910" y="3071810"/>
            <a:ext cx="8001056" cy="353377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2143140"/>
          </a:xfrm>
        </p:spPr>
        <p:txBody>
          <a:bodyPr>
            <a:noAutofit/>
          </a:bodyPr>
          <a:lstStyle/>
          <a:p>
            <a:pPr algn="l"/>
            <a:r>
              <a:rPr lang="ru-RU" sz="1800" b="1" dirty="0" err="1" smtClean="0">
                <a:solidFill>
                  <a:srgbClr val="0070C0"/>
                </a:solidFill>
                <a:latin typeface="Times New Roman" panose="02020603050405020304" pitchFamily="18" charset="0"/>
                <a:cs typeface="Times New Roman" panose="02020603050405020304" pitchFamily="18" charset="0"/>
              </a:rPr>
              <a:t>Бүгін бұлтты күн.</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Жаңбыр сіркіреп</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жауып</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тұр.</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Адамдар</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жылы</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киінген</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Қолдарында қолшатыр ұстап жүр.</a:t>
            </a:r>
            <a:r>
              <a:rPr lang="ru-RU" sz="1800" dirty="0" smtClean="0">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Қалай ойлайсыздар</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жаз</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мезгіліндегі</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жаңбырдың пайдасы</a:t>
            </a:r>
            <a:r>
              <a:rPr lang="ru-RU" sz="1800" b="1" dirty="0" smtClean="0">
                <a:solidFill>
                  <a:srgbClr val="0070C0"/>
                </a:solidFill>
                <a:latin typeface="Times New Roman" panose="02020603050405020304" pitchFamily="18" charset="0"/>
                <a:cs typeface="Times New Roman" panose="02020603050405020304" pitchFamily="18" charset="0"/>
              </a:rPr>
              <a:t> </a:t>
            </a:r>
            <a:r>
              <a:rPr lang="ru-RU" sz="1800" b="1" dirty="0" err="1" smtClean="0">
                <a:solidFill>
                  <a:srgbClr val="0070C0"/>
                </a:solidFill>
                <a:latin typeface="Times New Roman" panose="02020603050405020304" pitchFamily="18" charset="0"/>
                <a:cs typeface="Times New Roman" panose="02020603050405020304" pitchFamily="18" charset="0"/>
              </a:rPr>
              <a:t>неде</a:t>
            </a:r>
            <a:r>
              <a:rPr lang="ru-RU" sz="1800" b="1" dirty="0" smtClean="0">
                <a:solidFill>
                  <a:srgbClr val="0070C0"/>
                </a:solidFill>
                <a:latin typeface="Times New Roman" panose="02020603050405020304" pitchFamily="18" charset="0"/>
                <a:cs typeface="Times New Roman" panose="02020603050405020304" pitchFamily="18" charset="0"/>
              </a:rPr>
              <a:t>?</a:t>
            </a:r>
            <a:br>
              <a:rPr lang="ru-RU" sz="1800" b="1" dirty="0" smtClean="0">
                <a:solidFill>
                  <a:srgbClr val="0070C0"/>
                </a:solidFill>
                <a:latin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cs typeface="Times New Roman" panose="02020603050405020304" pitchFamily="18" charset="0"/>
              </a:rPr>
              <a:t>А)  </a:t>
            </a:r>
            <a:r>
              <a:rPr lang="ru-RU" sz="1800" b="1" dirty="0" err="1" smtClean="0">
                <a:solidFill>
                  <a:srgbClr val="002060"/>
                </a:solidFill>
                <a:latin typeface="Times New Roman" panose="02020603050405020304" pitchFamily="18" charset="0"/>
                <a:cs typeface="Times New Roman" panose="02020603050405020304" pitchFamily="18" charset="0"/>
              </a:rPr>
              <a:t>шаңнан тазалайды</a:t>
            </a:r>
            <a:r>
              <a:rPr lang="ru-RU" sz="1800" b="1" dirty="0" smtClean="0">
                <a:solidFill>
                  <a:srgbClr val="002060"/>
                </a:solidFill>
                <a:latin typeface="Times New Roman" panose="02020603050405020304" pitchFamily="18" charset="0"/>
                <a:cs typeface="Times New Roman" panose="02020603050405020304" pitchFamily="18" charset="0"/>
              </a:rPr>
              <a:t/>
            </a:r>
            <a:br>
              <a:rPr lang="ru-RU" sz="1800" b="1" dirty="0" smtClean="0">
                <a:solidFill>
                  <a:srgbClr val="002060"/>
                </a:solidFill>
                <a:latin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cs typeface="Times New Roman" panose="02020603050405020304" pitchFamily="18" charset="0"/>
              </a:rPr>
              <a:t>Ә)  </a:t>
            </a:r>
            <a:r>
              <a:rPr lang="ru-RU" sz="1800" b="1" dirty="0" err="1" smtClean="0">
                <a:solidFill>
                  <a:srgbClr val="002060"/>
                </a:solidFill>
                <a:latin typeface="Times New Roman" panose="02020603050405020304" pitchFamily="18" charset="0"/>
                <a:cs typeface="Times New Roman" panose="02020603050405020304" pitchFamily="18" charset="0"/>
              </a:rPr>
              <a:t>жер</a:t>
            </a:r>
            <a:r>
              <a:rPr lang="ru-RU" sz="1800" b="1" dirty="0" smtClean="0">
                <a:solidFill>
                  <a:srgbClr val="002060"/>
                </a:solidFill>
                <a:latin typeface="Times New Roman" panose="02020603050405020304" pitchFamily="18" charset="0"/>
                <a:cs typeface="Times New Roman" panose="02020603050405020304" pitchFamily="18" charset="0"/>
              </a:rPr>
              <a:t> мен </a:t>
            </a:r>
            <a:r>
              <a:rPr lang="ru-RU" sz="1800" b="1" dirty="0" err="1" smtClean="0">
                <a:solidFill>
                  <a:srgbClr val="002060"/>
                </a:solidFill>
                <a:latin typeface="Times New Roman" panose="02020603050405020304" pitchFamily="18" charset="0"/>
                <a:cs typeface="Times New Roman" panose="02020603050405020304" pitchFamily="18" charset="0"/>
              </a:rPr>
              <a:t>өсімдік шөлін қандырады</a:t>
            </a:r>
            <a:r>
              <a:rPr lang="ru-RU" sz="1800" b="1" dirty="0" smtClean="0">
                <a:solidFill>
                  <a:srgbClr val="FF0000"/>
                </a:solidFill>
                <a:latin typeface="Times New Roman" panose="02020603050405020304" pitchFamily="18" charset="0"/>
                <a:cs typeface="Times New Roman" panose="02020603050405020304" pitchFamily="18" charset="0"/>
              </a:rPr>
              <a:t/>
            </a:r>
            <a:br>
              <a:rPr lang="ru-RU" sz="1800" b="1" dirty="0" smtClean="0">
                <a:solidFill>
                  <a:srgbClr val="FF0000"/>
                </a:solidFill>
                <a:latin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cs typeface="Times New Roman" panose="02020603050405020304" pitchFamily="18" charset="0"/>
              </a:rPr>
              <a:t>Б)  </a:t>
            </a:r>
            <a:r>
              <a:rPr lang="ru-RU" sz="1800" b="1" dirty="0" err="1" smtClean="0">
                <a:solidFill>
                  <a:srgbClr val="002060"/>
                </a:solidFill>
                <a:latin typeface="Times New Roman" panose="02020603050405020304" pitchFamily="18" charset="0"/>
                <a:cs typeface="Times New Roman" panose="02020603050405020304" pitchFamily="18" charset="0"/>
              </a:rPr>
              <a:t>қысқа дайындық жасалады</a:t>
            </a:r>
            <a:r>
              <a:rPr lang="ru-RU" sz="1800" b="1" dirty="0" smtClean="0">
                <a:solidFill>
                  <a:srgbClr val="002060"/>
                </a:solidFill>
                <a:latin typeface="Times New Roman" panose="02020603050405020304" pitchFamily="18" charset="0"/>
                <a:cs typeface="Times New Roman" panose="02020603050405020304" pitchFamily="18" charset="0"/>
              </a:rPr>
              <a:t/>
            </a:r>
            <a:br>
              <a:rPr lang="ru-RU" sz="1800" b="1" dirty="0" smtClean="0">
                <a:solidFill>
                  <a:srgbClr val="002060"/>
                </a:solidFill>
                <a:latin typeface="Times New Roman" panose="02020603050405020304" pitchFamily="18" charset="0"/>
                <a:cs typeface="Times New Roman" panose="02020603050405020304" pitchFamily="18" charset="0"/>
              </a:rPr>
            </a:br>
            <a:endParaRPr lang="ru-RU" sz="1800" dirty="0"/>
          </a:p>
        </p:txBody>
      </p:sp>
      <p:pic>
        <p:nvPicPr>
          <p:cNvPr id="2050" name="Picture 2" descr="C:\Users\User\Desktop\1452182418568e8b9207e281.74068800.jpg"/>
          <p:cNvPicPr>
            <a:picLocks noChangeAspect="1" noChangeArrowheads="1"/>
          </p:cNvPicPr>
          <p:nvPr/>
        </p:nvPicPr>
        <p:blipFill>
          <a:blip r:embed="rId2"/>
          <a:srcRect/>
          <a:stretch>
            <a:fillRect/>
          </a:stretch>
        </p:blipFill>
        <p:spPr bwMode="auto">
          <a:xfrm>
            <a:off x="1142976" y="2143116"/>
            <a:ext cx="6985000" cy="43973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5400" b="1" dirty="0" smtClean="0">
                <a:solidFill>
                  <a:srgbClr val="7030A0"/>
                </a:solidFill>
                <a:latin typeface="Times New Roman" panose="02020603050405020304" pitchFamily="18" charset="0"/>
                <a:cs typeface="Times New Roman" panose="02020603050405020304" pitchFamily="18" charset="0"/>
              </a:rPr>
              <a:t>Дұрыстығын тексер</a:t>
            </a:r>
            <a:endParaRPr lang="ru-RU" sz="54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268760"/>
            <a:ext cx="8229600" cy="4525963"/>
          </a:xfrm>
        </p:spPr>
        <p:txBody>
          <a:bodyPr>
            <a:noAutofit/>
          </a:bodyPr>
          <a:lstStyle/>
          <a:p>
            <a:r>
              <a:rPr lang="ru-RU" sz="2000" b="1" dirty="0" err="1">
                <a:solidFill>
                  <a:srgbClr val="0070C0"/>
                </a:solidFill>
                <a:latin typeface="Times New Roman" panose="02020603050405020304" pitchFamily="18" charset="0"/>
                <a:cs typeface="Times New Roman" panose="02020603050405020304" pitchFamily="18" charset="0"/>
              </a:rPr>
              <a:t>Бүгін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күн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ашық</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Күн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жарқырап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тұр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Адамдар</a:t>
            </a:r>
            <a:r>
              <a:rPr lang="ru-RU" sz="2000" b="1" dirty="0">
                <a:solidFill>
                  <a:srgbClr val="0070C0"/>
                </a:solidFill>
                <a:latin typeface="Times New Roman" panose="02020603050405020304" pitchFamily="18" charset="0"/>
                <a:cs typeface="Times New Roman" panose="02020603050405020304" pitchFamily="18" charset="0"/>
              </a:rPr>
              <a:t> да </a:t>
            </a:r>
            <a:r>
              <a:rPr lang="ru-RU" sz="2000" b="1" dirty="0" err="1">
                <a:solidFill>
                  <a:srgbClr val="0070C0"/>
                </a:solidFill>
                <a:latin typeface="Times New Roman" panose="02020603050405020304" pitchFamily="18" charset="0"/>
                <a:cs typeface="Times New Roman" panose="02020603050405020304" pitchFamily="18" charset="0"/>
              </a:rPr>
              <a:t>қуанышты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бір-біріне</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күлімсіреп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сөйлеп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тұр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Ауа</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райы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жақсы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болғанына</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бәрі</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қуанышты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Қалай</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ойлайсыздар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осындай</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ауа</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райы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қандай</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мамандық</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иелері</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үшін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қолайлы</a:t>
            </a:r>
            <a:r>
              <a:rPr lang="ru-RU" sz="2000" b="1" dirty="0">
                <a:solidFill>
                  <a:srgbClr val="0070C0"/>
                </a:solidFill>
                <a:latin typeface="Times New Roman" panose="02020603050405020304" pitchFamily="18" charset="0"/>
                <a:cs typeface="Times New Roman" panose="02020603050405020304" pitchFamily="18" charset="0"/>
              </a:rPr>
              <a:t>?</a:t>
            </a:r>
          </a:p>
          <a:p>
            <a:pPr marL="0" indent="0" fontAlgn="ctr">
              <a:buNone/>
            </a:pPr>
            <a:r>
              <a:rPr lang="kk-KZ" sz="2000" b="1" dirty="0" smtClean="0">
                <a:solidFill>
                  <a:srgbClr val="002060"/>
                </a:solidFill>
                <a:latin typeface="Times New Roman" panose="02020603050405020304" pitchFamily="18" charset="0"/>
                <a:cs typeface="Times New Roman" panose="02020603050405020304" pitchFamily="18" charset="0"/>
              </a:rPr>
              <a:t>      </a:t>
            </a:r>
            <a:r>
              <a:rPr lang="kk-KZ" sz="2000" b="1" dirty="0" smtClean="0">
                <a:solidFill>
                  <a:srgbClr val="FF0000"/>
                </a:solidFill>
                <a:latin typeface="Times New Roman" panose="02020603050405020304" pitchFamily="18" charset="0"/>
                <a:cs typeface="Times New Roman" panose="02020603050405020304" pitchFamily="18" charset="0"/>
              </a:rPr>
              <a:t>А</a:t>
            </a:r>
            <a:r>
              <a:rPr lang="kk-KZ"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диқандар</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теңізшілер</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ұшқыштар</a:t>
            </a:r>
            <a:endParaRPr lang="ru-RU" sz="2000" b="1" dirty="0">
              <a:solidFill>
                <a:srgbClr val="FF0000"/>
              </a:solidFill>
              <a:latin typeface="Times New Roman" panose="02020603050405020304" pitchFamily="18" charset="0"/>
              <a:cs typeface="Times New Roman" panose="02020603050405020304" pitchFamily="18" charset="0"/>
            </a:endParaRPr>
          </a:p>
          <a:p>
            <a:pPr marL="0" indent="0" fontAlgn="ctr">
              <a:buNone/>
            </a:pPr>
            <a:r>
              <a:rPr lang="ru-RU" sz="2000" b="1" dirty="0" smtClean="0">
                <a:solidFill>
                  <a:srgbClr val="002060"/>
                </a:solidFill>
                <a:latin typeface="Times New Roman" panose="02020603050405020304" pitchFamily="18" charset="0"/>
                <a:cs typeface="Times New Roman" panose="02020603050405020304" pitchFamily="18" charset="0"/>
              </a:rPr>
              <a:t>      Ә</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ұстаздар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ғалымдар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шахтерлер</a:t>
            </a:r>
            <a:endParaRPr lang="ru-RU" sz="2000" b="1" dirty="0">
              <a:solidFill>
                <a:srgbClr val="002060"/>
              </a:solidFill>
              <a:latin typeface="Times New Roman" panose="02020603050405020304" pitchFamily="18" charset="0"/>
              <a:cs typeface="Times New Roman" panose="02020603050405020304" pitchFamily="18" charset="0"/>
            </a:endParaRPr>
          </a:p>
          <a:p>
            <a:pPr marL="0" indent="0" fontAlgn="ctr">
              <a:buNone/>
            </a:pPr>
            <a:r>
              <a:rPr lang="ru-RU" sz="2000" b="1" dirty="0" smtClean="0">
                <a:solidFill>
                  <a:srgbClr val="002060"/>
                </a:solidFill>
                <a:latin typeface="Times New Roman" panose="02020603050405020304" pitchFamily="18" charset="0"/>
                <a:cs typeface="Times New Roman" panose="02020603050405020304" pitchFamily="18" charset="0"/>
              </a:rPr>
              <a:t>      Б</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құрылысшылар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шахтерлар</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есепшілер</a:t>
            </a:r>
            <a:endParaRPr lang="ru-RU" sz="2000" b="1" dirty="0" smtClean="0">
              <a:solidFill>
                <a:srgbClr val="002060"/>
              </a:solidFill>
              <a:latin typeface="Times New Roman" panose="02020603050405020304" pitchFamily="18" charset="0"/>
              <a:cs typeface="Times New Roman" panose="02020603050405020304" pitchFamily="18" charset="0"/>
            </a:endParaRPr>
          </a:p>
          <a:p>
            <a:pPr fontAlgn="ctr"/>
            <a:r>
              <a:rPr lang="ru-RU" sz="2000" b="1" dirty="0" err="1">
                <a:solidFill>
                  <a:srgbClr val="0070C0"/>
                </a:solidFill>
                <a:latin typeface="Times New Roman" panose="02020603050405020304" pitchFamily="18" charset="0"/>
                <a:cs typeface="Times New Roman" panose="02020603050405020304" pitchFamily="18" charset="0"/>
              </a:rPr>
              <a:t>Бүгін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бұлтты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күн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Жаңбыр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сіркіреп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жауып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тұр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Адамдар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жылы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киінген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Қолдарында</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қолшатыр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ұстап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жүр</a:t>
            </a:r>
            <a:r>
              <a:rPr lang="ru-RU" sz="2000" b="1" dirty="0">
                <a:solidFill>
                  <a:srgbClr val="0070C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Қалай</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ойлайсыздар</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жаз</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мезгіліндегі</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жаңбырдың</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пайдасы</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неде</a:t>
            </a:r>
            <a:r>
              <a:rPr lang="ru-RU" sz="2000" b="1" dirty="0">
                <a:solidFill>
                  <a:srgbClr val="0070C0"/>
                </a:solidFill>
                <a:latin typeface="Times New Roman" panose="02020603050405020304" pitchFamily="18" charset="0"/>
                <a:cs typeface="Times New Roman" panose="02020603050405020304" pitchFamily="18" charset="0"/>
              </a:rPr>
              <a:t>?</a:t>
            </a:r>
            <a:br>
              <a:rPr lang="ru-RU" sz="2000" b="1" dirty="0">
                <a:solidFill>
                  <a:srgbClr val="0070C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А)  </a:t>
            </a:r>
            <a:r>
              <a:rPr lang="ru-RU" sz="2000" b="1" dirty="0" err="1">
                <a:solidFill>
                  <a:srgbClr val="002060"/>
                </a:solidFill>
                <a:latin typeface="Times New Roman" panose="02020603050405020304" pitchFamily="18" charset="0"/>
                <a:cs typeface="Times New Roman" panose="02020603050405020304" pitchFamily="18" charset="0"/>
              </a:rPr>
              <a:t>шаңнан</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тазалайды</a:t>
            </a: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Ә)  </a:t>
            </a:r>
            <a:r>
              <a:rPr lang="ru-RU" sz="2000" b="1" dirty="0" err="1">
                <a:solidFill>
                  <a:srgbClr val="FF0000"/>
                </a:solidFill>
                <a:latin typeface="Times New Roman" panose="02020603050405020304" pitchFamily="18" charset="0"/>
                <a:cs typeface="Times New Roman" panose="02020603050405020304" pitchFamily="18" charset="0"/>
              </a:rPr>
              <a:t>жер</a:t>
            </a:r>
            <a:r>
              <a:rPr lang="ru-RU" sz="2000" b="1" dirty="0">
                <a:solidFill>
                  <a:srgbClr val="FF0000"/>
                </a:solidFill>
                <a:latin typeface="Times New Roman" panose="02020603050405020304" pitchFamily="18" charset="0"/>
                <a:cs typeface="Times New Roman" panose="02020603050405020304" pitchFamily="18" charset="0"/>
              </a:rPr>
              <a:t> мен </a:t>
            </a:r>
            <a:r>
              <a:rPr lang="ru-RU" sz="2000" b="1" dirty="0" err="1">
                <a:solidFill>
                  <a:srgbClr val="FF0000"/>
                </a:solidFill>
                <a:latin typeface="Times New Roman" panose="02020603050405020304" pitchFamily="18" charset="0"/>
                <a:cs typeface="Times New Roman" panose="02020603050405020304" pitchFamily="18" charset="0"/>
              </a:rPr>
              <a:t>өсімдік</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шөлін</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қандырады</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Б)  </a:t>
            </a:r>
            <a:r>
              <a:rPr lang="ru-RU" sz="2000" b="1" dirty="0" err="1">
                <a:solidFill>
                  <a:srgbClr val="002060"/>
                </a:solidFill>
                <a:latin typeface="Times New Roman" panose="02020603050405020304" pitchFamily="18" charset="0"/>
                <a:cs typeface="Times New Roman" panose="02020603050405020304" pitchFamily="18" charset="0"/>
              </a:rPr>
              <a:t>қысқа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дайындық</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жасалады</a:t>
            </a: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smtClean="0">
              <a:solidFill>
                <a:srgbClr val="002060"/>
              </a:solidFill>
              <a:latin typeface="Times New Roman" panose="02020603050405020304" pitchFamily="18" charset="0"/>
              <a:cs typeface="Times New Roman" panose="02020603050405020304" pitchFamily="18" charset="0"/>
            </a:endParaRPr>
          </a:p>
          <a:p>
            <a:pPr fontAlgn="ct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38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301</Words>
  <Application>Microsoft Office PowerPoint</Application>
  <PresentationFormat>Экран (4:3)</PresentationFormat>
  <Paragraphs>80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Табиғаттағы су айналымы</vt:lpstr>
      <vt:lpstr>Мақсатымыз</vt:lpstr>
      <vt:lpstr>Презентация PowerPoint</vt:lpstr>
      <vt:lpstr>Презентация PowerPoint</vt:lpstr>
      <vt:lpstr>Тапсырма </vt:lpstr>
      <vt:lpstr>Дұрыс мәліметті белгіле</vt:lpstr>
      <vt:lpstr>Бүгін бұлтты күн. Жаңбыр сіркіреп жауып тұр. Адамдар жылы киінген. Қолдарында қолшатыр ұстап жүр. Қалай ойлайсыздар, жаз мезгіліндегі жаңбырдың пайдасы неде? А)  шаңнан тазалайды Ә)  жер мен өсімдік шөлін қандырады Б)  қысқа дайындық жасалады </vt:lpstr>
      <vt:lpstr>Дұрыстығын тексер</vt:lpstr>
      <vt:lpstr>Сәйкестендір</vt:lpstr>
      <vt:lpstr>Білім теңізі</vt:lpstr>
      <vt:lpstr>Үй жұмысы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Табиғаттағы су айналымы</dc:title>
  <dc:creator>User</dc:creator>
  <cp:lastModifiedBy>Дани</cp:lastModifiedBy>
  <cp:revision>30</cp:revision>
  <cp:lastPrinted>2019-12-10T14:31:06Z</cp:lastPrinted>
  <dcterms:created xsi:type="dcterms:W3CDTF">2019-12-06T08:56:50Z</dcterms:created>
  <dcterms:modified xsi:type="dcterms:W3CDTF">2019-12-10T14:31:27Z</dcterms:modified>
</cp:coreProperties>
</file>